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5"/>
  </p:notesMasterIdLst>
  <p:sldIdLst>
    <p:sldId id="256" r:id="rId3"/>
    <p:sldId id="257" r:id="rId4"/>
    <p:sldId id="341" r:id="rId5"/>
    <p:sldId id="416" r:id="rId6"/>
    <p:sldId id="427" r:id="rId7"/>
    <p:sldId id="458" r:id="rId8"/>
    <p:sldId id="462" r:id="rId9"/>
    <p:sldId id="457" r:id="rId10"/>
    <p:sldId id="294" r:id="rId11"/>
    <p:sldId id="295" r:id="rId12"/>
    <p:sldId id="298" r:id="rId13"/>
    <p:sldId id="332" r:id="rId14"/>
    <p:sldId id="455" r:id="rId15"/>
    <p:sldId id="456" r:id="rId16"/>
    <p:sldId id="463" r:id="rId17"/>
    <p:sldId id="417" r:id="rId18"/>
    <p:sldId id="465" r:id="rId19"/>
    <p:sldId id="438" r:id="rId20"/>
    <p:sldId id="440" r:id="rId21"/>
    <p:sldId id="441" r:id="rId22"/>
    <p:sldId id="442" r:id="rId23"/>
    <p:sldId id="453" r:id="rId24"/>
    <p:sldId id="447" r:id="rId25"/>
    <p:sldId id="454" r:id="rId26"/>
    <p:sldId id="443" r:id="rId27"/>
    <p:sldId id="444" r:id="rId28"/>
    <p:sldId id="445" r:id="rId29"/>
    <p:sldId id="431" r:id="rId30"/>
    <p:sldId id="434" r:id="rId31"/>
    <p:sldId id="437" r:id="rId32"/>
    <p:sldId id="464" r:id="rId33"/>
    <p:sldId id="435" r:id="rId34"/>
    <p:sldId id="436" r:id="rId35"/>
    <p:sldId id="301" r:id="rId36"/>
    <p:sldId id="299" r:id="rId37"/>
    <p:sldId id="450" r:id="rId38"/>
    <p:sldId id="451" r:id="rId39"/>
    <p:sldId id="452" r:id="rId40"/>
    <p:sldId id="267" r:id="rId41"/>
    <p:sldId id="460" r:id="rId42"/>
    <p:sldId id="461" r:id="rId43"/>
    <p:sldId id="277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31"/>
    <p:restoredTop sz="94726"/>
  </p:normalViewPr>
  <p:slideViewPr>
    <p:cSldViewPr snapToGrid="0">
      <p:cViewPr varScale="1">
        <p:scale>
          <a:sx n="131" d="100"/>
          <a:sy n="131" d="100"/>
        </p:scale>
        <p:origin x="96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2.14</c:v>
                </c:pt>
                <c:pt idx="1">
                  <c:v>1.77</c:v>
                </c:pt>
                <c:pt idx="2">
                  <c:v>1.75</c:v>
                </c:pt>
                <c:pt idx="3">
                  <c:v>1.67</c:v>
                </c:pt>
                <c:pt idx="4">
                  <c:v>1.57</c:v>
                </c:pt>
                <c:pt idx="5">
                  <c:v>1.57</c:v>
                </c:pt>
                <c:pt idx="6">
                  <c:v>1.5</c:v>
                </c:pt>
                <c:pt idx="7">
                  <c:v>1.88</c:v>
                </c:pt>
                <c:pt idx="8">
                  <c:v>1.69</c:v>
                </c:pt>
                <c:pt idx="9">
                  <c:v>1.47</c:v>
                </c:pt>
                <c:pt idx="10">
                  <c:v>1.43</c:v>
                </c:pt>
                <c:pt idx="11">
                  <c:v>1.24</c:v>
                </c:pt>
                <c:pt idx="12">
                  <c:v>1.51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95-8B4E-81E0-AF8276B850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Eval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3">
                  <c:v>1.89</c:v>
                </c:pt>
                <c:pt idx="6">
                  <c:v>1.89</c:v>
                </c:pt>
                <c:pt idx="9">
                  <c:v>1.88</c:v>
                </c:pt>
                <c:pt idx="12">
                  <c:v>1.87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95-8B4E-81E0-AF8276B85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6338831"/>
        <c:axId val="2046341231"/>
      </c:lineChart>
      <c:catAx>
        <c:axId val="204633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6341231"/>
        <c:crosses val="autoZero"/>
        <c:auto val="1"/>
        <c:lblAlgn val="ctr"/>
        <c:lblOffset val="100"/>
        <c:noMultiLvlLbl val="0"/>
      </c:catAx>
      <c:valAx>
        <c:axId val="2046341231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6338831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75-A94A-A0B8-E2CE30D98074}"/>
              </c:ext>
            </c:extLst>
          </c:dPt>
          <c:dLbls>
            <c:dLbl>
              <c:idx val="1"/>
              <c:layout>
                <c:manualLayout>
                  <c:x val="-1.4344016500814447E-2"/>
                  <c:y val="9.4346560919277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75-A94A-A0B8-E2CE30D98074}"/>
                </c:ext>
              </c:extLst>
            </c:dLbl>
            <c:dLbl>
              <c:idx val="2"/>
              <c:layout>
                <c:manualLayout>
                  <c:x val="-1.4344016500814499E-2"/>
                  <c:y val="1.4151984137891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75-A94A-A0B8-E2CE30D98074}"/>
                </c:ext>
              </c:extLst>
            </c:dLbl>
            <c:dLbl>
              <c:idx val="4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75-A94A-A0B8-E2CE30D980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3.7</c:v>
                </c:pt>
                <c:pt idx="1">
                  <c:v>4.09</c:v>
                </c:pt>
                <c:pt idx="2">
                  <c:v>3.61</c:v>
                </c:pt>
                <c:pt idx="3">
                  <c:v>3.02</c:v>
                </c:pt>
                <c:pt idx="4">
                  <c:v>3.78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75-A94A-A0B8-E2CE30D980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75-A94A-A0B8-E2CE30D98074}"/>
                </c:ext>
              </c:extLst>
            </c:dLbl>
            <c:dLbl>
              <c:idx val="1"/>
              <c:layout>
                <c:manualLayout>
                  <c:x val="0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475-A94A-A0B8-E2CE30D98074}"/>
                </c:ext>
              </c:extLst>
            </c:dLbl>
            <c:dLbl>
              <c:idx val="3"/>
              <c:layout>
                <c:manualLayout>
                  <c:x val="-5.7376066003257788E-3"/>
                  <c:y val="1.41519841378915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475-A94A-A0B8-E2CE30D98074}"/>
                </c:ext>
              </c:extLst>
            </c:dLbl>
            <c:dLbl>
              <c:idx val="4"/>
              <c:layout>
                <c:manualLayout>
                  <c:x val="-1.0518823919579068E-16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475-A94A-A0B8-E2CE30D980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4.12</c:v>
                </c:pt>
                <c:pt idx="1">
                  <c:v>4.5</c:v>
                </c:pt>
                <c:pt idx="2">
                  <c:v>4.0999999999999996</c:v>
                </c:pt>
                <c:pt idx="3">
                  <c:v>4.3</c:v>
                </c:pt>
                <c:pt idx="4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75-A94A-A0B8-E2CE30D980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3.16</c:v>
                </c:pt>
                <c:pt idx="1">
                  <c:v>3.13</c:v>
                </c:pt>
                <c:pt idx="2">
                  <c:v>2.73</c:v>
                </c:pt>
                <c:pt idx="3">
                  <c:v>2.88</c:v>
                </c:pt>
                <c:pt idx="4">
                  <c:v>2.87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75-A94A-A0B8-E2CE30D980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3-F047-BECC-18CCC7CADF7B}"/>
              </c:ext>
            </c:extLst>
          </c:dPt>
          <c:dLbls>
            <c:dLbl>
              <c:idx val="0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53-F047-BECC-18CCC7CADF7B}"/>
                </c:ext>
              </c:extLst>
            </c:dLbl>
            <c:dLbl>
              <c:idx val="1"/>
              <c:layout>
                <c:manualLayout>
                  <c:x val="-5.7376066003258308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53-F047-BECC-18CCC7CADF7B}"/>
                </c:ext>
              </c:extLst>
            </c:dLbl>
            <c:dLbl>
              <c:idx val="2"/>
              <c:layout>
                <c:manualLayout>
                  <c:x val="-8.6064099004887727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53-F047-BECC-18CCC7CADF7B}"/>
                </c:ext>
              </c:extLst>
            </c:dLbl>
            <c:dLbl>
              <c:idx val="3"/>
              <c:layout>
                <c:manualLayout>
                  <c:x val="-8.6064099004886686E-3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53-F047-BECC-18CCC7CADF7B}"/>
                </c:ext>
              </c:extLst>
            </c:dLbl>
            <c:dLbl>
              <c:idx val="4"/>
              <c:layout>
                <c:manualLayout>
                  <c:x val="-8.6064099004887727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53-F047-BECC-18CCC7CADF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4.59</c:v>
                </c:pt>
                <c:pt idx="1">
                  <c:v>3.83</c:v>
                </c:pt>
                <c:pt idx="2">
                  <c:v>3.47</c:v>
                </c:pt>
                <c:pt idx="3">
                  <c:v>3.65</c:v>
                </c:pt>
                <c:pt idx="4">
                  <c:v>3.64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53-F047-BECC-18CCC7CADF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4.84</c:v>
                </c:pt>
                <c:pt idx="1">
                  <c:v>3.92</c:v>
                </c:pt>
                <c:pt idx="2">
                  <c:v>3.61</c:v>
                </c:pt>
                <c:pt idx="3">
                  <c:v>3.82</c:v>
                </c:pt>
                <c:pt idx="4">
                  <c:v>3.79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53-F047-BECC-18CCC7CADF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4.25</c:v>
                </c:pt>
                <c:pt idx="1">
                  <c:v>3.1</c:v>
                </c:pt>
                <c:pt idx="2">
                  <c:v>2.8</c:v>
                </c:pt>
                <c:pt idx="3">
                  <c:v>2.84</c:v>
                </c:pt>
                <c:pt idx="4">
                  <c:v>2.96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53-F047-BECC-18CCC7CAD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88015394302022E-2"/>
          <c:y val="0.1704724409448819"/>
          <c:w val="0.88320481980577881"/>
          <c:h val="0.53880664916885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0.441</c:v>
                </c:pt>
                <c:pt idx="1">
                  <c:v>0.47499999999999998</c:v>
                </c:pt>
                <c:pt idx="2">
                  <c:v>0.496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4-B942-9822-2DCDB78A1B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714790625818862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F4-B942-9822-2DCDB78A1B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0.443</c:v>
                </c:pt>
                <c:pt idx="1">
                  <c:v>0.47599999999999998</c:v>
                </c:pt>
                <c:pt idx="2">
                  <c:v>0.497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F4-B942-9822-2DCDB78A1B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Polyglot-ko 12.8B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0.48299999999999998</c:v>
                </c:pt>
                <c:pt idx="1">
                  <c:v>0.51</c:v>
                </c:pt>
                <c:pt idx="2">
                  <c:v>0.49299999999999999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F4-B942-9822-2DCDB78A1B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0961999"/>
        <c:axId val="2080962479"/>
      </c:barChart>
      <c:catAx>
        <c:axId val="2080961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2080962479"/>
        <c:crosses val="autoZero"/>
        <c:auto val="1"/>
        <c:lblAlgn val="ctr"/>
        <c:lblOffset val="100"/>
        <c:noMultiLvlLbl val="0"/>
      </c:catAx>
      <c:valAx>
        <c:axId val="2080962479"/>
        <c:scaling>
          <c:orientation val="minMax"/>
          <c:max val="0.6000000000000000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208096199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슬라이드를 이동하려면 클릭하십시오.</a:t>
            </a: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맑은 고딕"/>
              </a:rPr>
              <a:t>메모 서식을 편집하려면 클릭하십시오.</a:t>
            </a:r>
          </a:p>
        </p:txBody>
      </p:sp>
      <p:sp>
        <p:nvSpPr>
          <p:cNvPr id="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1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52FFFFD-CEC8-4E4C-B3C7-472501529979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fed9c643fbe87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1fed9c643fbe87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89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2f75170a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2f75170a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346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456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709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763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04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75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20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897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739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03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300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613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992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509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330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650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691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149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0186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03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932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193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6568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469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4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711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210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193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888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5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53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81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226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54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379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84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29508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596124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2856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329508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596124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25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29508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96124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2856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29508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596124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275606"/>
            <a:ext cx="7886700" cy="3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>
                <a:solidFill>
                  <a:srgbClr val="003366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 b="1"/>
            </a:lvl2pPr>
            <a:lvl3pPr marL="1371600" lvl="2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/>
            </a:lvl3pPr>
            <a:lvl4pPr marL="182880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marL="274320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8302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467544" y="897564"/>
            <a:ext cx="82089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7148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25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"/>
          <p:cNvGrpSpPr/>
          <p:nvPr/>
        </p:nvGrpSpPr>
        <p:grpSpPr>
          <a:xfrm>
            <a:off x="6670440" y="2921040"/>
            <a:ext cx="2470320" cy="1993680"/>
            <a:chOff x="6670440" y="2921040"/>
            <a:chExt cx="2470320" cy="1993680"/>
          </a:xfrm>
        </p:grpSpPr>
        <p:sp>
          <p:nvSpPr>
            <p:cNvPr id="18" name="CustomShape 2"/>
            <p:cNvSpPr/>
            <p:nvPr/>
          </p:nvSpPr>
          <p:spPr>
            <a:xfrm flipH="1">
              <a:off x="8384760" y="2921040"/>
              <a:ext cx="756000" cy="567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6670440" y="3062160"/>
              <a:ext cx="2470320" cy="1852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 flipH="1">
              <a:off x="7569720" y="3120840"/>
              <a:ext cx="1571040" cy="117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>
              <a:off x="7694280" y="3029040"/>
              <a:ext cx="1441080" cy="1080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 flipH="1">
              <a:off x="8089200" y="3372120"/>
              <a:ext cx="1046880" cy="785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" name="Group 7"/>
          <p:cNvGrpSpPr/>
          <p:nvPr/>
        </p:nvGrpSpPr>
        <p:grpSpPr>
          <a:xfrm>
            <a:off x="4334760" y="877320"/>
            <a:ext cx="4814280" cy="3745080"/>
            <a:chOff x="4334760" y="877320"/>
            <a:chExt cx="4814280" cy="3745080"/>
          </a:xfrm>
        </p:grpSpPr>
        <p:sp>
          <p:nvSpPr>
            <p:cNvPr id="7" name="CustomShape 8"/>
            <p:cNvSpPr/>
            <p:nvPr/>
          </p:nvSpPr>
          <p:spPr>
            <a:xfrm flipH="1">
              <a:off x="6008760" y="877320"/>
              <a:ext cx="3134520" cy="235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 flipH="1">
              <a:off x="4334400" y="1011600"/>
              <a:ext cx="4814280" cy="361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 flipH="1">
              <a:off x="5225760" y="1101960"/>
              <a:ext cx="3911760" cy="2933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 flipH="1">
              <a:off x="5304600" y="981000"/>
              <a:ext cx="3839040" cy="287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flipH="1">
              <a:off x="5707080" y="1327680"/>
              <a:ext cx="3430080" cy="2572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533520" y="399960"/>
            <a:ext cx="6154560" cy="234288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>
            <a:off x="7430400" y="4629240"/>
            <a:ext cx="1200240" cy="2736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>
            <a:off x="533520" y="4629240"/>
            <a:ext cx="5811120" cy="2736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sldNum"/>
          </p:nvPr>
        </p:nvSpPr>
        <p:spPr>
          <a:xfrm>
            <a:off x="7774560" y="4183920"/>
            <a:ext cx="856440" cy="5022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21F4B36-ED25-4FC1-8CC5-8A507923B0FF}" type="slidenum">
              <a:rPr lang="en-US" sz="2800" b="0" strike="noStrike" spc="-1">
                <a:solidFill>
                  <a:srgbClr val="09304A"/>
                </a:solidFill>
                <a:latin typeface="Century Gothic"/>
                <a:ea typeface="Century Gothic"/>
              </a:rPr>
              <a:t>‹#›</a:t>
            </a:fld>
            <a:endParaRPr lang="en-US" sz="2800" b="0" strike="noStrike" spc="-1">
              <a:latin typeface="바탕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/>
          </p:nvPr>
        </p:nvSpPr>
        <p:spPr>
          <a:xfrm>
            <a:off x="6830280" y="4767120"/>
            <a:ext cx="2057040" cy="273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A73D83DA-C317-42FF-9966-6A354B8B838C}" type="slidenum">
              <a:rPr lang="en-US" sz="10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바탕"/>
            </a:endParaRPr>
          </a:p>
        </p:txBody>
      </p:sp>
      <p:sp>
        <p:nvSpPr>
          <p:cNvPr id="58" name="CustomShape 6"/>
          <p:cNvSpPr/>
          <p:nvPr/>
        </p:nvSpPr>
        <p:spPr>
          <a:xfrm>
            <a:off x="467640" y="897480"/>
            <a:ext cx="820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F7F7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us.korean.go.kr/request/reausetMain.do?lang=ko" TargetMode="External"/><Relationship Id="rId7" Type="http://schemas.openxmlformats.org/officeDocument/2006/relationships/hyperlink" Target="https://huggingface.co/datasets/skt/kobest_v1/viewer/hellaswag/tes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lcw99/evolve-instruct/" TargetMode="External"/><Relationship Id="rId5" Type="http://schemas.openxmlformats.org/officeDocument/2006/relationships/hyperlink" Target="https://huggingface.co/datasets/yitingxie/rlhf-reward-datasets" TargetMode="External"/><Relationship Id="rId4" Type="http://schemas.openxmlformats.org/officeDocument/2006/relationships/hyperlink" Target="https://www.aihub.or.kr/aihubdata/data/view.do?currMenu=115&amp;topMenu=100&amp;aihubDataSe=realm&amp;dataSetSn=558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5640" y="1027080"/>
            <a:ext cx="7992720" cy="154467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ore-KR" altLang="en-US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자연스럽고</a:t>
            </a:r>
            <a:r>
              <a:rPr lang="en-US" altLang="ko-Kore-KR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(</a:t>
            </a:r>
            <a:r>
              <a:rPr lang="en-US" altLang="ko-Kore-KR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Friendly) </a:t>
            </a:r>
            <a:r>
              <a:rPr lang="ko-Kore-KR" alt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윤리적인</a:t>
            </a:r>
            <a:r>
              <a:rPr lang="en-US" altLang="ko-Kore-KR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(Harmless)</a:t>
            </a:r>
          </a:p>
          <a:p>
            <a:pPr algn="ctr">
              <a:lnSpc>
                <a:spcPct val="120000"/>
              </a:lnSpc>
            </a:pP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일상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대화형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챗봇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모델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개발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094840" y="3208320"/>
            <a:ext cx="4953960" cy="1428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202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. 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07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. 2</a:t>
            </a:r>
            <a:r>
              <a:rPr lang="en-US" altLang="ko-KR" b="1" spc="-1" dirty="0">
                <a:solidFill>
                  <a:srgbClr val="000000"/>
                </a:solidFill>
                <a:latin typeface="나눔고딕"/>
                <a:ea typeface="나눔고딕"/>
              </a:rPr>
              <a:t>8</a:t>
            </a:r>
            <a:endParaRPr lang="en-US" sz="18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lang="en-US" sz="18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성균관대학교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소프트웨어융합대학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103" name="Google Shape;93;p17"/>
          <p:cNvPicPr/>
          <p:nvPr/>
        </p:nvPicPr>
        <p:blipFill>
          <a:blip r:embed="rId2"/>
          <a:stretch/>
        </p:blipFill>
        <p:spPr>
          <a:xfrm>
            <a:off x="241200" y="4700160"/>
            <a:ext cx="1192320" cy="31284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88560" y="132840"/>
            <a:ext cx="377864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202</a:t>
            </a:r>
            <a:r>
              <a:rPr lang="en-US" altLang="ko-KR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년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하계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산학협력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프로젝트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: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바이브컴퍼니</a:t>
            </a:r>
            <a:endParaRPr lang="en-US" sz="14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23">
            <a:extLst>
              <a:ext uri="{FF2B5EF4-FFF2-40B4-BE49-F238E27FC236}">
                <a16:creationId xmlns:a16="http://schemas.microsoft.com/office/drawing/2014/main" id="{5495692C-00A6-19E1-45F3-1838FA45FC44}"/>
              </a:ext>
            </a:extLst>
          </p:cNvPr>
          <p:cNvSpPr txBox="1"/>
          <p:nvPr/>
        </p:nvSpPr>
        <p:spPr>
          <a:xfrm>
            <a:off x="231875" y="953219"/>
            <a:ext cx="838739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1B8D-FD39-09AF-2721-2C2955D796B4}"/>
              </a:ext>
            </a:extLst>
          </p:cNvPr>
          <p:cNvSpPr txBox="1"/>
          <p:nvPr/>
        </p:nvSpPr>
        <p:spPr>
          <a:xfrm>
            <a:off x="1780912" y="4669180"/>
            <a:ext cx="5431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여러 </a:t>
            </a: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GPU 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병렬 처리 방법 중 </a:t>
            </a:r>
            <a:r>
              <a:rPr lang="en-US" altLang="ko-KR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BERT</a:t>
            </a:r>
            <a:r>
              <a:rPr lang="ko-KR" altLang="en-US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모델을 가장 빠르게</a:t>
            </a:r>
            <a:r>
              <a:rPr lang="en-US" altLang="ko-KR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 pretraining</a:t>
            </a:r>
            <a:r>
              <a:rPr lang="ko-KR" altLang="en-US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함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F7F67D7-F6A8-816B-3284-3DED4629E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81" y="2724102"/>
            <a:ext cx="6784437" cy="1921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4977EA-E769-A4AA-81A8-844C54847793}"/>
              </a:ext>
            </a:extLst>
          </p:cNvPr>
          <p:cNvSpPr txBox="1"/>
          <p:nvPr/>
        </p:nvSpPr>
        <p:spPr>
          <a:xfrm>
            <a:off x="376900" y="1863528"/>
            <a:ext cx="8996168" cy="682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DeepSpeed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는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NVIDIA BERT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 최대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28%,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HuggingFace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 BERT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 최대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62%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향상된 처리량을 보여줌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또한 메모리 부족 없이 최대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HuggingFace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1.8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배 더 큰 배치 사이즈를 사용할 수 있음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BA8F7833-C7C0-456F-16CB-2896A96C1152}"/>
              </a:ext>
            </a:extLst>
          </p:cNvPr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8A465-41D3-5304-C22D-9AC19C3B4625}"/>
              </a:ext>
            </a:extLst>
          </p:cNvPr>
          <p:cNvSpPr txBox="1"/>
          <p:nvPr/>
        </p:nvSpPr>
        <p:spPr>
          <a:xfrm>
            <a:off x="376900" y="1404789"/>
            <a:ext cx="8619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다수의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GPU를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통한 분산 학습 과정에서 불필요한 메모리의 중복 및 모델 및 데이터 병렬 처리에 필요한 리소스를 크게 감소시킬 수 있으며 학습할 수 있는 파라미터의 수를 크게 증가시킬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59693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3">
            <a:extLst>
              <a:ext uri="{FF2B5EF4-FFF2-40B4-BE49-F238E27FC236}">
                <a16:creationId xmlns:a16="http://schemas.microsoft.com/office/drawing/2014/main" id="{B6108AAA-CF59-16D0-B069-60C14D268150}"/>
              </a:ext>
            </a:extLst>
          </p:cNvPr>
          <p:cNvSpPr txBox="1"/>
          <p:nvPr/>
        </p:nvSpPr>
        <p:spPr>
          <a:xfrm>
            <a:off x="231875" y="953219"/>
            <a:ext cx="838739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Chat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DeepSpeed-Chat!">
            <a:extLst>
              <a:ext uri="{FF2B5EF4-FFF2-40B4-BE49-F238E27FC236}">
                <a16:creationId xmlns:a16="http://schemas.microsoft.com/office/drawing/2014/main" id="{C269D90A-5CD8-8D48-CFFB-04FECBC4D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3" y="2065128"/>
            <a:ext cx="5144695" cy="30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FA27B3-9302-4CCD-E910-EA492110D0C7}"/>
              </a:ext>
            </a:extLst>
          </p:cNvPr>
          <p:cNvSpPr txBox="1"/>
          <p:nvPr/>
        </p:nvSpPr>
        <p:spPr>
          <a:xfrm>
            <a:off x="526202" y="1461035"/>
            <a:ext cx="7802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DeepSpeed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RLHF Process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적용시켜 빠르고 효율적인 학습이 가능한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framework</a:t>
            </a:r>
          </a:p>
          <a:p>
            <a:pPr algn="l"/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Reward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모델 학습과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강화학습에 이용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함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3EB32CDD-BB6C-CC6A-7EC5-15BEEB9E00FB}"/>
              </a:ext>
            </a:extLst>
          </p:cNvPr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19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376899" y="192175"/>
            <a:ext cx="611370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991961" y="1258410"/>
            <a:ext cx="716007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1: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lang="en-US" altLang="ko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2: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Fine-tuning</a:t>
            </a: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3: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성능 평가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5" y="4753350"/>
            <a:ext cx="1192600" cy="31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02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Google Shape;87;p16">
            <a:extLst>
              <a:ext uri="{FF2B5EF4-FFF2-40B4-BE49-F238E27FC236}">
                <a16:creationId xmlns:a16="http://schemas.microsoft.com/office/drawing/2014/main" id="{2A32F1A0-61B3-21E4-BCF9-693BF0108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829079"/>
              </p:ext>
            </p:extLst>
          </p:nvPr>
        </p:nvGraphicFramePr>
        <p:xfrm>
          <a:off x="455853" y="1529642"/>
          <a:ext cx="8232294" cy="29545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07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4715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3127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데이터셋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Source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일상대화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국립국어원 모두의 말뭉치 일상 대화 데이터셋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3"/>
                        </a:rPr>
                        <a:t>https://corpus.korean.go.kr/request/reausetMain.do?lang=ko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491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혐오표현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AI Hub 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텍스트 윤리 검증 데이터셋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4"/>
                        </a:rPr>
                        <a:t>https://www.aihub.or.kr/aihubdata/data/view.do?currMenu=115&amp;topMenu=100&amp;aihubDataSe=realm&amp;dataSetSn=558</a:t>
                      </a:r>
                      <a:endParaRPr lang="ko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436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RLHF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한국어 번역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Step 2 Reward 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모델 학습을 위한 오픈 소스 데이터셋</a:t>
                      </a:r>
                      <a:endParaRPr lang="en-US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5"/>
                        </a:rPr>
                        <a:t>https://huggingface.co/datasets/yitingxie/rlhf-reward-datasets</a:t>
                      </a:r>
                      <a:endParaRPr lang="en-US" altLang="ko-KR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3073033"/>
                  </a:ext>
                </a:extLst>
              </a:tr>
              <a:tr h="436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Evol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-instruct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Instruction, model output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 쌍으로 이루어진 일반적인 챗봇 태스크 데이터셋</a:t>
                      </a:r>
                      <a:b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</a:b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6"/>
                        </a:rPr>
                        <a:t>https://github.com/lcw99/evolve-instruct/</a:t>
                      </a:r>
                      <a:endParaRPr lang="en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03123412"/>
                  </a:ext>
                </a:extLst>
              </a:tr>
              <a:tr h="3939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Self 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Self Instruct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를 이용해 직접 데이터셋 증강</a:t>
                      </a:r>
                      <a:endParaRPr lang="en-US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4755632"/>
                  </a:ext>
                </a:extLst>
              </a:tr>
              <a:tr h="3939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KoBEST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Commonsense &amp; Inference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능력과 관련된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KoBEST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中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HellaSwag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데이터셋 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7"/>
                        </a:rPr>
                        <a:t>https://huggingface.co/datasets/skt/kobest_v1/viewer/hellaswag/test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8893989"/>
                  </a:ext>
                </a:extLst>
              </a:tr>
            </a:tbl>
          </a:graphicData>
        </a:graphic>
      </p:graphicFrame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유형</a:t>
            </a:r>
            <a:endParaRPr lang="en-US" altLang="ko-KR" sz="1600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4573F-9881-5037-5FDD-6CF14FD60137}"/>
              </a:ext>
            </a:extLst>
          </p:cNvPr>
          <p:cNvSpPr txBox="1"/>
          <p:nvPr/>
        </p:nvSpPr>
        <p:spPr>
          <a:xfrm>
            <a:off x="443869" y="4588767"/>
            <a:ext cx="8387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대화와 혐오 표현 대처 능력을 올리기 위한 각 데이터셋과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데이터셋으로 구성</a:t>
            </a: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3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단계별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Train/Test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oogle Shape;87;p16">
            <a:extLst>
              <a:ext uri="{FF2B5EF4-FFF2-40B4-BE49-F238E27FC236}">
                <a16:creationId xmlns:a16="http://schemas.microsoft.com/office/drawing/2014/main" id="{C304D8CB-24F7-0C3D-C6D5-E3AEF39FEF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981819"/>
              </p:ext>
            </p:extLst>
          </p:nvPr>
        </p:nvGraphicFramePr>
        <p:xfrm>
          <a:off x="544358" y="1521188"/>
          <a:ext cx="6686950" cy="26251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1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453854459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3651506983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4008191225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4098708150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129849018"/>
                    </a:ext>
                  </a:extLst>
                </a:gridCol>
              </a:tblGrid>
              <a:tr h="32880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데이터셋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1(SFT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모델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2 (Reward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모델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3 (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강화학습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0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75838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일상대화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1495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930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781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혐오표현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490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RLHF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한국어 번역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1,463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1,328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094654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Evol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-instruct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476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1,433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73033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Self 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216909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KoBEST</a:t>
                      </a: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245146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합계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2461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3,846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3,609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83657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613878A-C8E3-6D99-3584-16A7A8D8966B}"/>
              </a:ext>
            </a:extLst>
          </p:cNvPr>
          <p:cNvSpPr txBox="1"/>
          <p:nvPr/>
        </p:nvSpPr>
        <p:spPr>
          <a:xfrm>
            <a:off x="473182" y="4214798"/>
            <a:ext cx="51837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ore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단계별 데이터 구조</a:t>
            </a:r>
            <a:br>
              <a:rPr lang="en-US" altLang="ko-Kore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1: { prompt, output }</a:t>
            </a:r>
            <a:br>
              <a:rPr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2: { prompt, chosen response, rejected response }</a:t>
            </a:r>
            <a:b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3: { prompt }</a:t>
            </a:r>
          </a:p>
        </p:txBody>
      </p:sp>
    </p:spTree>
    <p:extLst>
      <p:ext uri="{BB962C8B-B14F-4D97-AF65-F5344CB8AC3E}">
        <p14:creationId xmlns:p14="http://schemas.microsoft.com/office/powerpoint/2010/main" val="29165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선정 시 고려 사항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E93CD-7FA0-E134-AD1C-20485721591D}"/>
              </a:ext>
            </a:extLst>
          </p:cNvPr>
          <p:cNvSpPr txBox="1"/>
          <p:nvPr/>
        </p:nvSpPr>
        <p:spPr>
          <a:xfrm>
            <a:off x="443869" y="1488292"/>
            <a:ext cx="838739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일상 대화와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대처 능력을 올리기 위한 데이터셋과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시 </a:t>
            </a:r>
            <a:r>
              <a:rPr lang="ko-KR" altLang="en-US" sz="1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모델의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general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task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성능이 하락하는 것을 막기 위해서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데이터셋을 구성</a:t>
            </a:r>
            <a:endParaRPr lang="en-US" altLang="ko-KR" sz="14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국립국어원 일상 대화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일상적인 대화에 대한 자연스러운 응답이 있으면서도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맞춤법이 잘 지켜지고 은어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비문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초성 등이 없으며 주제별로 다양한 대화가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Hub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성적인 내용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폭력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범죄 등 카테고리별로 다양한 혐오 표현이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Evol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분야에 대한 복잡하고 논리적인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답변이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Self-Instruct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사람이 직접 생성한 양질의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data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기반으로 데이터 증강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RLHF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 데이터셋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DeepSpeedChat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공개한 데이터셋을 한국어로 번역</a:t>
            </a:r>
          </a:p>
        </p:txBody>
      </p:sp>
    </p:spTree>
    <p:extLst>
      <p:ext uri="{BB962C8B-B14F-4D97-AF65-F5344CB8AC3E}">
        <p14:creationId xmlns:p14="http://schemas.microsoft.com/office/powerpoint/2010/main" val="244865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42C1F975-AEF9-83B3-6FB1-B93A2FD0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58" y="1370917"/>
            <a:ext cx="5655098" cy="1525111"/>
          </a:xfrm>
          <a:prstGeom prst="rect">
            <a:avLst/>
          </a:prstGeom>
        </p:spPr>
      </p:pic>
      <p:sp>
        <p:nvSpPr>
          <p:cNvPr id="42" name="Google Shape;163;p23">
            <a:extLst>
              <a:ext uri="{FF2B5EF4-FFF2-40B4-BE49-F238E27FC236}">
                <a16:creationId xmlns:a16="http://schemas.microsoft.com/office/drawing/2014/main" id="{17798F86-FA96-DD37-0770-A68C8CDE5D73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</a:t>
            </a:r>
            <a:r>
              <a:rPr lang="en-US" altLang="ko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OpenSource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한국어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Google Shape;162;p23">
            <a:extLst>
              <a:ext uri="{FF2B5EF4-FFF2-40B4-BE49-F238E27FC236}">
                <a16:creationId xmlns:a16="http://schemas.microsoft.com/office/drawing/2014/main" id="{A34CD845-909C-9953-141D-4F2A2D4AB552}"/>
              </a:ext>
            </a:extLst>
          </p:cNvPr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en-US" altLang="ko-KR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C7E5D6A-9254-5B63-487A-2BF98547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38" y="2920348"/>
            <a:ext cx="4617298" cy="20580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532D2D4-00C7-F1C3-EB8E-7631A5F552CA}"/>
              </a:ext>
            </a:extLst>
          </p:cNvPr>
          <p:cNvSpPr txBox="1"/>
          <p:nvPr/>
        </p:nvSpPr>
        <p:spPr>
          <a:xfrm>
            <a:off x="5246470" y="3321532"/>
            <a:ext cx="34719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KULLM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이 공개한 자료에 따르면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위의 대표적인 </a:t>
            </a:r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OpenSource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한국어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LLM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中 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KULLM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의 성능이 가장 우수하였음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따라서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성능이 가장 우수한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KULLM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을 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SFT Base model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로 선정하여 시작함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29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8BDAF466-CFF5-424E-835E-5DC14A21090C}"/>
              </a:ext>
            </a:extLst>
          </p:cNvPr>
          <p:cNvSpPr txBox="1"/>
          <p:nvPr/>
        </p:nvSpPr>
        <p:spPr>
          <a:xfrm>
            <a:off x="231875" y="953219"/>
            <a:ext cx="8387393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 Model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KULLM v2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12.8B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-KR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고려대학교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NLP &amp; AI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연구실과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HIAI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연구소가 개발한 한국어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Parameter 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방법</a:t>
            </a:r>
            <a:r>
              <a:rPr lang="en-US" altLang="ko-KR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데이터셋까지 전면 공개</a:t>
            </a:r>
            <a:endParaRPr lang="en-US" altLang="ko-KR" sz="16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제공한 평가 결과에 따르면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한국어 모델 </a:t>
            </a:r>
            <a:r>
              <a:rPr lang="en-US" altLang="ko-KR" sz="1600" b="1" spc="-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KoAlpaca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성능을 뛰어 넘음</a:t>
            </a:r>
            <a:endParaRPr lang="en-US" altLang="ko-KR" sz="16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endParaRPr lang="en-US" altLang="ko-KR" sz="1600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1BE8C-A71D-AF3B-C34E-1E47CB4F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29" y="2553745"/>
            <a:ext cx="4725649" cy="22824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DA150F-1078-77A4-25D7-58DB35540EE5}"/>
              </a:ext>
            </a:extLst>
          </p:cNvPr>
          <p:cNvSpPr/>
          <p:nvPr/>
        </p:nvSpPr>
        <p:spPr>
          <a:xfrm>
            <a:off x="1883044" y="4440263"/>
            <a:ext cx="4626243" cy="356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F8ACE-4E2B-E6BF-F98D-951E7FDD032D}"/>
              </a:ext>
            </a:extLst>
          </p:cNvPr>
          <p:cNvSpPr txBox="1"/>
          <p:nvPr/>
        </p:nvSpPr>
        <p:spPr>
          <a:xfrm>
            <a:off x="3264591" y="4820741"/>
            <a:ext cx="22514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제시한 모델 평가 결과</a:t>
            </a:r>
            <a:endParaRPr lang="ko-Kore-KR" altLang="en-US" sz="1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1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5" y="945825"/>
            <a:ext cx="8595212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&lt;Instruction-output&gt; Set 150</a:t>
            </a:r>
            <a: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br>
              <a:rPr lang="en-US" altLang="ko-KR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주제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개에 대하여 균일하게 선택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개발하고자 하는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챗봇의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 목적이 “일상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대화”이기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때문에 다른 </a:t>
            </a:r>
            <a:r>
              <a:rPr lang="en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많이 포함하였음</a:t>
            </a:r>
            <a:endParaRPr lang="en-US" altLang="ko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</a:t>
            </a:r>
            <a: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Instruction-</a:t>
            </a:r>
            <a:r>
              <a:rPr lang="en-US" altLang="ko" sz="16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intput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-output&gt; Set 500</a:t>
            </a: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b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카테고리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개에 대하여 균일하게 선택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혐오 표현 대처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대해서만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Tuning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하였을 때 전반적인 대화 능력이 감소하였기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2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때문에 많이 포함하진 않았음</a:t>
            </a:r>
            <a:endParaRPr lang="ko-KR" altLang="en-US" sz="1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en-US" altLang="ko" sz="16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Evol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&lt;Instruction-output&gt; Set 500</a:t>
            </a: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b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General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b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인한 기본적 대화 능력 감소를 막기 위하여 추가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이미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대해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되어 있기 때문에 많이 포함하진 않았음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endParaRPr lang="en-US" altLang="ko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85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5" y="945825"/>
            <a:ext cx="88164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ko-KR" altLang="en-US" sz="1800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DA3E6-0EEC-F4E8-AA9A-B6A0C76C42A7}"/>
              </a:ext>
            </a:extLst>
          </p:cNvPr>
          <p:cNvSpPr txBox="1"/>
          <p:nvPr/>
        </p:nvSpPr>
        <p:spPr>
          <a:xfrm>
            <a:off x="517034" y="1733601"/>
            <a:ext cx="78830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"output": "</a:t>
            </a:r>
            <a:r>
              <a:rPr lang="ko-KR" altLang="en-US" sz="1350" dirty="0">
                <a:latin typeface="Consolas" panose="020B0609020204030204" pitchFamily="49" charset="0"/>
              </a:rPr>
              <a:t>네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저는 여행을 좋아하는데요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요즘은 아무래도 코로나 땜에 어디 돌아다니지는 못 했던 거 같고 가장 마지막으로 갔던 곳은 </a:t>
            </a:r>
            <a:r>
              <a:rPr lang="ko-KR" altLang="en-US" sz="1350" dirty="0" err="1">
                <a:latin typeface="Consolas" panose="020B0609020204030204" pitchFamily="49" charset="0"/>
              </a:rPr>
              <a:t>제주도에요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혹시 가본 여행지 </a:t>
            </a:r>
            <a:r>
              <a:rPr lang="ko-KR" altLang="en-US" sz="1350" dirty="0" err="1">
                <a:latin typeface="Consolas" panose="020B0609020204030204" pitchFamily="49" charset="0"/>
              </a:rPr>
              <a:t>있으신가요</a:t>
            </a:r>
            <a:r>
              <a:rPr lang="en-US" altLang="ko-KR" sz="1350" dirty="0">
                <a:latin typeface="Consolas" panose="020B0609020204030204" pitchFamily="49" charset="0"/>
              </a:rPr>
              <a:t>? 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AE1FA-BA8C-A928-63EC-3D8061BBEB86}"/>
              </a:ext>
            </a:extLst>
          </p:cNvPr>
          <p:cNvSpPr txBox="1"/>
          <p:nvPr/>
        </p:nvSpPr>
        <p:spPr>
          <a:xfrm>
            <a:off x="517034" y="1476218"/>
            <a:ext cx="705388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"input": "</a:t>
            </a:r>
            <a:r>
              <a:rPr lang="ko-KR" altLang="en-US" sz="1350" dirty="0">
                <a:latin typeface="Consolas" panose="020B0609020204030204" pitchFamily="49" charset="0"/>
              </a:rPr>
              <a:t>혹시 여행 좋아하세요</a:t>
            </a:r>
            <a:r>
              <a:rPr lang="en-US" altLang="ko-KR" sz="1350" dirty="0">
                <a:latin typeface="Consolas" panose="020B0609020204030204" pitchFamily="49" charset="0"/>
              </a:rPr>
              <a:t>? </a:t>
            </a:r>
            <a:r>
              <a:rPr lang="ko-KR" altLang="en-US" sz="1350" dirty="0">
                <a:latin typeface="Consolas" panose="020B0609020204030204" pitchFamily="49" charset="0"/>
              </a:rPr>
              <a:t>요즘에 어디 다녀오신 곳 </a:t>
            </a:r>
            <a:r>
              <a:rPr lang="ko-KR" altLang="en-US" sz="1350" dirty="0" err="1">
                <a:latin typeface="Consolas" panose="020B0609020204030204" pitchFamily="49" charset="0"/>
              </a:rPr>
              <a:t>있으신가요</a:t>
            </a:r>
            <a:r>
              <a:rPr lang="en-US" altLang="ko-KR" sz="1350" dirty="0">
                <a:latin typeface="Consolas" panose="020B0609020204030204" pitchFamily="49" charset="0"/>
              </a:rPr>
              <a:t>? ", </a:t>
            </a:r>
            <a:endParaRPr lang="ko-KR" altLang="en-US" sz="1350" dirty="0"/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4B8E8A7-9C83-B20C-7E70-ADB764E0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2" y="2708758"/>
            <a:ext cx="2713919" cy="2344594"/>
          </a:xfrm>
          <a:prstGeom prst="rect">
            <a:avLst/>
          </a:prstGeom>
        </p:spPr>
      </p:pic>
      <p:pic>
        <p:nvPicPr>
          <p:cNvPr id="8" name="그림 7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B70B8678-949A-4F8E-8442-73D289E6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321" y="2701009"/>
            <a:ext cx="2582098" cy="2344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F63AB-43F6-4CAF-B2D2-0ABD1CF83DEA}"/>
              </a:ext>
            </a:extLst>
          </p:cNvPr>
          <p:cNvSpPr txBox="1"/>
          <p:nvPr/>
        </p:nvSpPr>
        <p:spPr>
          <a:xfrm>
            <a:off x="5657419" y="3365030"/>
            <a:ext cx="33238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국립국어원 대화 데이터셋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일상 주제 대화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23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카테고리에서 균일하게 선택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대화가 잘 이루어진 것으로 위와 같이 </a:t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input, output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구성하여 </a:t>
            </a:r>
            <a:r>
              <a:rPr lang="en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instruction set 1500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생성</a:t>
            </a:r>
          </a:p>
        </p:txBody>
      </p:sp>
    </p:spTree>
    <p:extLst>
      <p:ext uri="{BB962C8B-B14F-4D97-AF65-F5344CB8AC3E}">
        <p14:creationId xmlns:p14="http://schemas.microsoft.com/office/powerpoint/2010/main" val="20268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76920" y="192240"/>
            <a:ext cx="4847760" cy="6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Contents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376920" y="903366"/>
            <a:ext cx="8816040" cy="33624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팀</a:t>
            </a: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소개</a:t>
            </a:r>
            <a:endParaRPr lang="en-US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ore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ore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주제 선정 동기</a:t>
            </a:r>
            <a:endParaRPr lang="en-US" altLang="ko-Kore-KR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ore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ore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과제 목표</a:t>
            </a:r>
            <a:endParaRPr lang="en-US" altLang="ko-Kore-KR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개발</a:t>
            </a: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내용</a:t>
            </a:r>
            <a:endParaRPr lang="en-US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예상 결과물</a:t>
            </a:r>
            <a:endParaRPr lang="en-US" altLang="ko-KR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</a:t>
            </a:r>
            <a:r>
              <a:rPr lang="ko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ko-Kore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과제 로드맵</a:t>
            </a:r>
            <a:endParaRPr lang="en-US" altLang="ko-Kore-KR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</a:t>
            </a:r>
            <a:r>
              <a:rPr lang="ko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Appendix</a:t>
            </a:r>
            <a:endParaRPr lang="en-US" altLang="ko-KR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</p:txBody>
      </p:sp>
      <p:pic>
        <p:nvPicPr>
          <p:cNvPr id="107" name="Google Shape;107;p19"/>
          <p:cNvPicPr/>
          <p:nvPr/>
        </p:nvPicPr>
        <p:blipFill>
          <a:blip r:embed="rId2"/>
          <a:stretch/>
        </p:blipFill>
        <p:spPr>
          <a:xfrm>
            <a:off x="241200" y="4700160"/>
            <a:ext cx="1192320" cy="31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</a:t>
            </a:r>
            <a:r>
              <a:rPr lang="ko-KR" altLang="en-US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2B9BF-07FE-FE9E-ED77-31E3BE31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4" y="2776886"/>
            <a:ext cx="2119378" cy="2030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06D842C-2887-D702-A859-B7A7A84C51B3}"/>
              </a:ext>
            </a:extLst>
          </p:cNvPr>
          <p:cNvSpPr txBox="1">
            <a:spLocks/>
          </p:cNvSpPr>
          <p:nvPr/>
        </p:nvSpPr>
        <p:spPr>
          <a:xfrm>
            <a:off x="2997007" y="3258348"/>
            <a:ext cx="5678822" cy="6801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AIHUB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다양한 카테고리의 혐오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비난적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표현을 균일하게 선택하되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ChatGPT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적절히 대응한 것으로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선택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070DE4-76CF-BBAB-EC11-F77C812DD68B}"/>
              </a:ext>
            </a:extLst>
          </p:cNvPr>
          <p:cNvSpPr txBox="1"/>
          <p:nvPr/>
        </p:nvSpPr>
        <p:spPr>
          <a:xfrm>
            <a:off x="532051" y="1946121"/>
            <a:ext cx="7883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나눔고딕" pitchFamily="2" charset="-127"/>
                <a:ea typeface="나눔고딕" pitchFamily="2" charset="-127"/>
              </a:rPr>
              <a:t>"output": Instruction-input</a:t>
            </a:r>
            <a:r>
              <a:rPr lang="ko-KR" altLang="en-US" sz="1350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350" dirty="0">
                <a:latin typeface="나눔고딕" pitchFamily="2" charset="-127"/>
                <a:ea typeface="나눔고딕" pitchFamily="2" charset="-127"/>
                <a:cs typeface="Consolas" panose="020B0609020204030204" pitchFamily="49" charset="0"/>
              </a:rPr>
              <a:t>ChatGPT</a:t>
            </a:r>
            <a:r>
              <a:rPr lang="ko-KR" altLang="en-US" sz="1350" dirty="0"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350" dirty="0">
                <a:latin typeface="나눔고딕" pitchFamily="2" charset="-127"/>
                <a:ea typeface="나눔고딕" pitchFamily="2" charset="-127"/>
                <a:cs typeface="Consolas" panose="020B0609020204030204" pitchFamily="49" charset="0"/>
              </a:rPr>
              <a:t>Response </a:t>
            </a:r>
            <a:r>
              <a:rPr lang="en-US" altLang="ko-KR" sz="1350" b="1" dirty="0">
                <a:latin typeface="나눔고딕" pitchFamily="2" charset="-127"/>
                <a:ea typeface="나눔고딕" pitchFamily="2" charset="-127"/>
                <a:cs typeface="Consolas" panose="020B0609020204030204" pitchFamily="49" charset="0"/>
              </a:rPr>
              <a:t>(Knowledge distillation)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04CF5-270B-22C0-534C-1B763206B101}"/>
              </a:ext>
            </a:extLst>
          </p:cNvPr>
          <p:cNvSpPr txBox="1"/>
          <p:nvPr/>
        </p:nvSpPr>
        <p:spPr>
          <a:xfrm>
            <a:off x="532051" y="1711985"/>
            <a:ext cx="7053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"input": </a:t>
            </a:r>
            <a:r>
              <a:rPr lang="ko-KR" altLang="en-US" sz="1350" dirty="0"/>
              <a:t>윤리검증 데이터셋의 혐오표현</a:t>
            </a:r>
            <a:r>
              <a:rPr lang="en-US" altLang="ko-KR" sz="1350" dirty="0">
                <a:latin typeface="Consolas" panose="020B0609020204030204" pitchFamily="49" charset="0"/>
              </a:rPr>
              <a:t>, </a:t>
            </a:r>
            <a:endParaRPr lang="ko-KR" alt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4FE7B-D19A-510D-241B-A180FAEB4571}"/>
              </a:ext>
            </a:extLst>
          </p:cNvPr>
          <p:cNvSpPr txBox="1"/>
          <p:nvPr/>
        </p:nvSpPr>
        <p:spPr>
          <a:xfrm>
            <a:off x="517034" y="1464551"/>
            <a:ext cx="88164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"instruction": "</a:t>
            </a:r>
            <a:r>
              <a:rPr lang="ko-KR" altLang="en-US" sz="1350" dirty="0">
                <a:latin typeface="Consolas" panose="020B0609020204030204" pitchFamily="49" charset="0"/>
              </a:rPr>
              <a:t>혐오 표현이 포함된 발언을 하면 그렇게 하지 않도록 적절히 유도해 주세요</a:t>
            </a:r>
            <a:r>
              <a:rPr lang="en-US" altLang="ko-KR" sz="1350" dirty="0">
                <a:latin typeface="Consolas" panose="020B0609020204030204" pitchFamily="49" charset="0"/>
              </a:rPr>
              <a:t>", 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62972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Tuning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26AF158-BD58-9E16-BFA5-8BA02E63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50166"/>
              </p:ext>
            </p:extLst>
          </p:nvPr>
        </p:nvGraphicFramePr>
        <p:xfrm>
          <a:off x="620002" y="1736870"/>
          <a:ext cx="2825378" cy="1333730"/>
        </p:xfrm>
        <a:graphic>
          <a:graphicData uri="http://schemas.openxmlformats.org/drawingml/2006/table">
            <a:tbl>
              <a:tblPr firstRow="1" bandRow="1"/>
              <a:tblGrid>
                <a:gridCol w="141268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41268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learning rate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0.0003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micro_batch_size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B64B355E-59D4-A66B-23F5-73D4CDD05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12777"/>
              </p:ext>
            </p:extLst>
          </p:nvPr>
        </p:nvGraphicFramePr>
        <p:xfrm>
          <a:off x="3566436" y="1733776"/>
          <a:ext cx="2825378" cy="1071416"/>
        </p:xfrm>
        <a:graphic>
          <a:graphicData uri="http://schemas.openxmlformats.org/drawingml/2006/table">
            <a:tbl>
              <a:tblPr firstRow="1" bandRow="1"/>
              <a:tblGrid>
                <a:gridCol w="141268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41268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lora_r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lora_alpha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lora_dropout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28754103-B6CB-3D85-7159-F3B52499BFB0}"/>
              </a:ext>
            </a:extLst>
          </p:cNvPr>
          <p:cNvSpPr txBox="1">
            <a:spLocks/>
          </p:cNvSpPr>
          <p:nvPr/>
        </p:nvSpPr>
        <p:spPr>
          <a:xfrm>
            <a:off x="551726" y="1440210"/>
            <a:ext cx="5678822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train set : validation set = 9 : 1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F337C99-27D6-E8D9-CF23-8D57F4BB1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766453"/>
              </p:ext>
            </p:extLst>
          </p:nvPr>
        </p:nvGraphicFramePr>
        <p:xfrm>
          <a:off x="683461" y="3321564"/>
          <a:ext cx="7088938" cy="17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0C313EFD-27D9-A410-6EB2-A090A0D3D62F}"/>
              </a:ext>
            </a:extLst>
          </p:cNvPr>
          <p:cNvSpPr txBox="1">
            <a:spLocks/>
          </p:cNvSpPr>
          <p:nvPr/>
        </p:nvSpPr>
        <p:spPr>
          <a:xfrm>
            <a:off x="6421795" y="4707863"/>
            <a:ext cx="1404940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학습시간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6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21A3BF1-C18C-C804-38E5-B295E70BA1F2}"/>
              </a:ext>
            </a:extLst>
          </p:cNvPr>
          <p:cNvSpPr txBox="1">
            <a:spLocks/>
          </p:cNvSpPr>
          <p:nvPr/>
        </p:nvSpPr>
        <p:spPr>
          <a:xfrm>
            <a:off x="3525460" y="3182531"/>
            <a:ext cx="1404940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epoch 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loss 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값</a:t>
            </a:r>
            <a:endParaRPr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05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ference Issue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5BFCB-40C9-4C78-49DB-06796F4F3743}"/>
              </a:ext>
            </a:extLst>
          </p:cNvPr>
          <p:cNvSpPr txBox="1"/>
          <p:nvPr/>
        </p:nvSpPr>
        <p:spPr>
          <a:xfrm>
            <a:off x="511728" y="1407467"/>
            <a:ext cx="7104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답변이 끊기지 않고 계속 되는 이슈가 있었음</a:t>
            </a:r>
          </a:p>
        </p:txBody>
      </p:sp>
      <p:graphicFrame>
        <p:nvGraphicFramePr>
          <p:cNvPr id="8" name="Google Shape;87;p16">
            <a:extLst>
              <a:ext uri="{FF2B5EF4-FFF2-40B4-BE49-F238E27FC236}">
                <a16:creationId xmlns:a16="http://schemas.microsoft.com/office/drawing/2014/main" id="{E5063E28-D78E-4151-734B-ECCC0A438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364346"/>
              </p:ext>
            </p:extLst>
          </p:nvPr>
        </p:nvGraphicFramePr>
        <p:xfrm>
          <a:off x="578840" y="2063346"/>
          <a:ext cx="7711425" cy="286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177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287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eos</a:t>
                      </a: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token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</a:t>
                      </a: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여부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Prompt: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나 오늘 메이플스토리 깔았다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~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3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eos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token </a:t>
                      </a:r>
                      <a:r>
                        <a:rPr lang="ko-KR" altLang="en-US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설치하셨다니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정말 반갑습니다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메이플스토리는 넥슨에서 개발한 인기 온라인 롤플레잉 게임입니다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 게임은 가상 세계에서 캐릭터를 생성하고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퀘스트를 수행하고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다른 플레이어와 상호 작용할 수 있는 롤플레잉 게임입니다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시작하려면 다음 단계를 따르세요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 공식 웹사이트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(&lt;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maplestory.nexon.com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/&gt;)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로 이동합니다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3.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…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반복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eos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token </a:t>
                      </a:r>
                      <a:r>
                        <a:rPr lang="ko-KR" altLang="en-US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O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다운로드하고 설치하는 데 성공하신 것을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축하드립니다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이제 게임을 시작할 준비가 되었습니다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A4E52B-E985-0D3C-082B-B9D9A067F637}"/>
              </a:ext>
            </a:extLst>
          </p:cNvPr>
          <p:cNvSpPr txBox="1"/>
          <p:nvPr/>
        </p:nvSpPr>
        <p:spPr>
          <a:xfrm>
            <a:off x="479014" y="1670215"/>
            <a:ext cx="8565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 학습 시 문장마다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endoftext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더해 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마지막 문장 반복되는 문제 해결</a:t>
            </a:r>
          </a:p>
        </p:txBody>
      </p:sp>
    </p:spTree>
    <p:extLst>
      <p:ext uri="{BB962C8B-B14F-4D97-AF65-F5344CB8AC3E}">
        <p14:creationId xmlns:p14="http://schemas.microsoft.com/office/powerpoint/2010/main" val="372808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ference Issue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oogle Shape;87;p16">
            <a:extLst>
              <a:ext uri="{FF2B5EF4-FFF2-40B4-BE49-F238E27FC236}">
                <a16:creationId xmlns:a16="http://schemas.microsoft.com/office/drawing/2014/main" id="{E5063E28-D78E-4151-734B-ECCC0A438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077082"/>
              </p:ext>
            </p:extLst>
          </p:nvPr>
        </p:nvGraphicFramePr>
        <p:xfrm>
          <a:off x="578840" y="1719397"/>
          <a:ext cx="7711425" cy="33674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177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287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Inference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Paramters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Prompt: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나 오늘 메이플스토리 깔았다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~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sampling </a:t>
                      </a:r>
                      <a:r>
                        <a:rPr lang="ko-KR" altLang="en-US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num_beams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temperature 0.8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다운로드하고 설치하는 데 성공하신 것을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축하드립니다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이제 게임을 시작할 준비가 되었습니다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sampling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num_beams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temperature 1.0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설치하셨다니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정말 반갑습니다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메이플스토리는 넥슨에서 개발한 인기 온라인 게임으로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다양한 캐릭터와 몬스터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퀘스트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던전 등을 만나볼 수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게임을 시작하려면 먼저 게임을 다운로드하여 설치해야 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설치하려면 다음 단계를 따르세요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공식 웹사이트로 이동합니다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 &lt;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maplestory.nexon.com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/&gt;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3.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다운로드가 완료될 때까지 기다립니다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4.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다운로드가 완료되면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열기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클릭하여 게임을 설치합니다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5.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설치가 완료되면 게임을 시작할 수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재미있게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즐기시길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바라며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궁금한 점이 있거나 도움이 필요하면 언제든지 문의해 주세요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33715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A4E52B-E985-0D3C-082B-B9D9A067F637}"/>
              </a:ext>
            </a:extLst>
          </p:cNvPr>
          <p:cNvSpPr txBox="1"/>
          <p:nvPr/>
        </p:nvSpPr>
        <p:spPr>
          <a:xfrm>
            <a:off x="494950" y="1424245"/>
            <a:ext cx="8154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Beam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temperature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조정하여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 나열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Quality</a:t>
            </a:r>
            <a:r>
              <a:rPr lang="ko-KR" altLang="en-US" sz="1400" b="1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증가시킴</a:t>
            </a:r>
          </a:p>
        </p:txBody>
      </p:sp>
    </p:spTree>
    <p:extLst>
      <p:ext uri="{BB962C8B-B14F-4D97-AF65-F5344CB8AC3E}">
        <p14:creationId xmlns:p14="http://schemas.microsoft.com/office/powerpoint/2010/main" val="4023244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Inference Issue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8">
            <a:extLst>
              <a:ext uri="{FF2B5EF4-FFF2-40B4-BE49-F238E27FC236}">
                <a16:creationId xmlns:a16="http://schemas.microsoft.com/office/drawing/2014/main" id="{F367E190-E9C5-B0D9-EC07-860C2FD8B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16870"/>
              </p:ext>
            </p:extLst>
          </p:nvPr>
        </p:nvGraphicFramePr>
        <p:xfrm>
          <a:off x="500645" y="1655866"/>
          <a:ext cx="2903195" cy="1219200"/>
        </p:xfrm>
        <a:graphic>
          <a:graphicData uri="http://schemas.openxmlformats.org/drawingml/2006/table">
            <a:tbl>
              <a:tblPr firstRow="1" bandRow="1"/>
              <a:tblGrid>
                <a:gridCol w="1317540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158565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기존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eos</a:t>
                      </a:r>
                      <a:r>
                        <a:rPr lang="ko-Kore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ore-KR" sz="1400" b="1" dirty="0">
                          <a:latin typeface="나눔고딕" pitchFamily="2" charset="-127"/>
                          <a:ea typeface="나눔고딕" pitchFamily="2" charset="-127"/>
                        </a:rPr>
                        <a:t>t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oken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적용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X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num_beams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temperature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0.8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graphicFrame>
        <p:nvGraphicFramePr>
          <p:cNvPr id="3" name="표 18">
            <a:extLst>
              <a:ext uri="{FF2B5EF4-FFF2-40B4-BE49-F238E27FC236}">
                <a16:creationId xmlns:a16="http://schemas.microsoft.com/office/drawing/2014/main" id="{C01D4A92-B3E0-C2A4-5552-12CE9C38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119411"/>
              </p:ext>
            </p:extLst>
          </p:nvPr>
        </p:nvGraphicFramePr>
        <p:xfrm>
          <a:off x="4979182" y="1648858"/>
          <a:ext cx="2903195" cy="1219200"/>
        </p:xfrm>
        <a:graphic>
          <a:graphicData uri="http://schemas.openxmlformats.org/drawingml/2006/table">
            <a:tbl>
              <a:tblPr firstRow="1" bandRow="1"/>
              <a:tblGrid>
                <a:gridCol w="1295700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160749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변경 후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eos</a:t>
                      </a:r>
                      <a:r>
                        <a:rPr lang="ko-Kore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ore-KR" sz="1400" b="1" dirty="0">
                          <a:latin typeface="나눔고딕" pitchFamily="2" charset="-127"/>
                          <a:ea typeface="나눔고딕" pitchFamily="2" charset="-127"/>
                        </a:rPr>
                        <a:t>t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oken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적용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num_beams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temperature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sp>
        <p:nvSpPr>
          <p:cNvPr id="4" name="화살표: 아래쪽 5">
            <a:extLst>
              <a:ext uri="{FF2B5EF4-FFF2-40B4-BE49-F238E27FC236}">
                <a16:creationId xmlns:a16="http://schemas.microsoft.com/office/drawing/2014/main" id="{A9AE6D46-5046-ADF6-53F0-3F6BC69DD6CC}"/>
              </a:ext>
            </a:extLst>
          </p:cNvPr>
          <p:cNvSpPr/>
          <p:nvPr/>
        </p:nvSpPr>
        <p:spPr>
          <a:xfrm rot="16200000">
            <a:off x="4037132" y="1984831"/>
            <a:ext cx="363474" cy="54725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F9EDA-9516-7ACC-3A5B-25C0EB266477}"/>
              </a:ext>
            </a:extLst>
          </p:cNvPr>
          <p:cNvSpPr txBox="1"/>
          <p:nvPr/>
        </p:nvSpPr>
        <p:spPr>
          <a:xfrm>
            <a:off x="318177" y="3098296"/>
            <a:ext cx="866727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eos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만을 적용하였을 때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마지막 문장이 반복되는 경우가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25/200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10/200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 parameter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들도 변경해주었을 때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1/200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Response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마지막 문장 반복을 막기 위하여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eos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parameter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 모두가 필요함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55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47F1B-22D7-9590-878B-CE17D02268DA}"/>
              </a:ext>
            </a:extLst>
          </p:cNvPr>
          <p:cNvSpPr txBox="1"/>
          <p:nvPr/>
        </p:nvSpPr>
        <p:spPr>
          <a:xfrm>
            <a:off x="227774" y="1509576"/>
            <a:ext cx="77166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G-Eval: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일상대화 능력과 혐오표현 대처 능력을 각각 평가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Benchmark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통상적인 한국어 언어 모델 성능을 평가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D634-C0CF-15A7-45E1-7488CD434A17}"/>
              </a:ext>
            </a:extLst>
          </p:cNvPr>
          <p:cNvSpPr txBox="1"/>
          <p:nvPr/>
        </p:nvSpPr>
        <p:spPr>
          <a:xfrm>
            <a:off x="809537" y="1849573"/>
            <a:ext cx="5901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4749A-BE84-4710-292F-EA6D46A26AF4}"/>
              </a:ext>
            </a:extLst>
          </p:cNvPr>
          <p:cNvSpPr txBox="1"/>
          <p:nvPr/>
        </p:nvSpPr>
        <p:spPr>
          <a:xfrm>
            <a:off x="834704" y="4601279"/>
            <a:ext cx="5901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KoBEST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데이터셋을 이용하여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F1 Score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975B3978-03FC-2CE6-9ECE-9439A59AC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673028"/>
              </p:ext>
            </p:extLst>
          </p:nvPr>
        </p:nvGraphicFramePr>
        <p:xfrm>
          <a:off x="834704" y="2931314"/>
          <a:ext cx="5901657" cy="1364026"/>
        </p:xfrm>
        <a:graphic>
          <a:graphicData uri="http://schemas.openxmlformats.org/drawingml/2006/table">
            <a:tbl>
              <a:tblPr firstRow="1" bandRow="1"/>
              <a:tblGrid>
                <a:gridCol w="196721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96721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  <a:gridCol w="1967219">
                  <a:extLst>
                    <a:ext uri="{9D8B030D-6E8A-4147-A177-3AD203B41FA5}">
                      <a16:colId xmlns:a16="http://schemas.microsoft.com/office/drawing/2014/main" val="2759322161"/>
                    </a:ext>
                  </a:extLst>
                </a:gridCol>
              </a:tblGrid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 </a:t>
                      </a:r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G-Eval </a:t>
                      </a:r>
                      <a:r>
                        <a:rPr lang="ko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 항목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일상대화 능력 평가 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혐오 표현 대처 능력 평가 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10669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흥미롭기 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(1 - 3)</a:t>
                      </a:r>
                    </a:p>
                    <a:p>
                      <a:pPr algn="ctr"/>
                      <a:r>
                        <a:rPr lang="en" altLang="ko-Kore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Instruction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 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(0 - 1)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(0 – 1)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(1 - 3)</a:t>
                      </a:r>
                      <a:b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– 3)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친근함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무해함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462BB1D-3535-1EBE-55EB-F445456BAC8A}"/>
              </a:ext>
            </a:extLst>
          </p:cNvPr>
          <p:cNvSpPr txBox="1"/>
          <p:nvPr/>
        </p:nvSpPr>
        <p:spPr>
          <a:xfrm>
            <a:off x="809538" y="2406316"/>
            <a:ext cx="6799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일상 주제 대화 능력과 혐오 표현 대처 능력 증진을 위한 </a:t>
            </a:r>
            <a:r>
              <a:rPr lang="en" altLang="ko-Kore-KR" sz="1400" dirty="0">
                <a:latin typeface="NanumGothic" pitchFamily="2" charset="-127"/>
                <a:ea typeface="NanumGothic" pitchFamily="2" charset="-127"/>
              </a:rPr>
              <a:t>Instruction Tuning</a:t>
            </a: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이었으므로 </a:t>
            </a:r>
            <a:br>
              <a:rPr lang="en-US" altLang="ko-KR" sz="1400" dirty="0">
                <a:latin typeface="NanumGothic" pitchFamily="2" charset="-127"/>
                <a:ea typeface="NanumGothic" pitchFamily="2" charset="-127"/>
              </a:rPr>
            </a:b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평가항목도 이에 맞게 수정함 </a:t>
            </a:r>
          </a:p>
        </p:txBody>
      </p:sp>
    </p:spTree>
    <p:extLst>
      <p:ext uri="{BB962C8B-B14F-4D97-AF65-F5344CB8AC3E}">
        <p14:creationId xmlns:p14="http://schemas.microsoft.com/office/powerpoint/2010/main" val="306432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(G-Eval)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13EC789E-5D16-F1CE-421E-AA58B0BC8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403140"/>
              </p:ext>
            </p:extLst>
          </p:nvPr>
        </p:nvGraphicFramePr>
        <p:xfrm>
          <a:off x="99826" y="2212502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1AAA360-1C27-95DB-3461-3EF42B119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031811"/>
              </p:ext>
            </p:extLst>
          </p:nvPr>
        </p:nvGraphicFramePr>
        <p:xfrm>
          <a:off x="4590733" y="2211406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349F2B-7E7A-C73F-046F-82742E3199FC}"/>
              </a:ext>
            </a:extLst>
          </p:cNvPr>
          <p:cNvSpPr txBox="1"/>
          <p:nvPr/>
        </p:nvSpPr>
        <p:spPr>
          <a:xfrm>
            <a:off x="2013215" y="4836495"/>
            <a:ext cx="52221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 평가 항목에서 </a:t>
            </a:r>
            <a:r>
              <a:rPr lang="en-US" altLang="ko-Kore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KULLM, </a:t>
            </a:r>
            <a:r>
              <a:rPr lang="en-US" altLang="ko-Kore-KR" sz="1400" b="1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KoAlpaca</a:t>
            </a:r>
            <a:r>
              <a:rPr lang="en-US" altLang="ko-Kore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모델보다 성능 우세 보임</a:t>
            </a:r>
            <a:endParaRPr lang="ko-Kore-KR" altLang="en-US" sz="1400" dirty="0">
              <a:solidFill>
                <a:srgbClr val="0000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D8B79-8CFF-3991-78D8-EB650C185F1F}"/>
              </a:ext>
            </a:extLst>
          </p:cNvPr>
          <p:cNvSpPr txBox="1"/>
          <p:nvPr/>
        </p:nvSpPr>
        <p:spPr>
          <a:xfrm>
            <a:off x="1338943" y="2230768"/>
            <a:ext cx="2302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능력 평가 결과 </a:t>
            </a:r>
            <a:endParaRPr lang="ko-Kore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D86E6-4C24-6D21-B79F-AAEAEE7B781C}"/>
              </a:ext>
            </a:extLst>
          </p:cNvPr>
          <p:cNvSpPr txBox="1"/>
          <p:nvPr/>
        </p:nvSpPr>
        <p:spPr>
          <a:xfrm>
            <a:off x="5608132" y="2230767"/>
            <a:ext cx="2534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능력 평가 결과 </a:t>
            </a:r>
            <a:endParaRPr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06374-B766-EB60-3199-9118998184AD}"/>
              </a:ext>
            </a:extLst>
          </p:cNvPr>
          <p:cNvSpPr txBox="1"/>
          <p:nvPr/>
        </p:nvSpPr>
        <p:spPr>
          <a:xfrm>
            <a:off x="3338819" y="1925272"/>
            <a:ext cx="5770534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argument: 3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모델 모두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temperature=1.0 </a:t>
            </a:r>
            <a:r>
              <a:rPr lang="en-US" altLang="ko-KR" sz="11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num_beams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=1, sampling=False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8F700-6165-3AAA-3442-71C5734AFF6C}"/>
              </a:ext>
            </a:extLst>
          </p:cNvPr>
          <p:cNvSpPr txBox="1"/>
          <p:nvPr/>
        </p:nvSpPr>
        <p:spPr>
          <a:xfrm>
            <a:off x="512346" y="1419779"/>
            <a:ext cx="5901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62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ore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Benchmark)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5BFCB-40C9-4C78-49DB-06796F4F3743}"/>
              </a:ext>
            </a:extLst>
          </p:cNvPr>
          <p:cNvSpPr txBox="1"/>
          <p:nvPr/>
        </p:nvSpPr>
        <p:spPr>
          <a:xfrm>
            <a:off x="494346" y="1460649"/>
            <a:ext cx="7104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Commonsense &amp; Inference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능력과 관련된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KoBEST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中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HellaSwag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50130-E41D-F710-EA09-D03D80564B47}"/>
              </a:ext>
            </a:extLst>
          </p:cNvPr>
          <p:cNvSpPr txBox="1"/>
          <p:nvPr/>
        </p:nvSpPr>
        <p:spPr>
          <a:xfrm>
            <a:off x="526398" y="1916641"/>
            <a:ext cx="38107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EleutherAI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polyglot-ko-12.8b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nlpai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-lab/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-polyglot-12.8b-v2,</a:t>
            </a:r>
          </a:p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nlpai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-lab/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-polyglot-12.8b-v2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endParaRPr lang="ko-KR" altLang="en-US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왼쪽 중괄호 7">
            <a:extLst>
              <a:ext uri="{FF2B5EF4-FFF2-40B4-BE49-F238E27FC236}">
                <a16:creationId xmlns:a16="http://schemas.microsoft.com/office/drawing/2014/main" id="{4BA6EB9B-65AD-6C7F-306D-0F78A051BDC9}"/>
              </a:ext>
            </a:extLst>
          </p:cNvPr>
          <p:cNvSpPr/>
          <p:nvPr/>
        </p:nvSpPr>
        <p:spPr>
          <a:xfrm flipH="1">
            <a:off x="4328719" y="1932235"/>
            <a:ext cx="216818" cy="698438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1640042-D047-1966-13BE-50C2A87D7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8629723"/>
              </p:ext>
            </p:extLst>
          </p:nvPr>
        </p:nvGraphicFramePr>
        <p:xfrm>
          <a:off x="299757" y="2805545"/>
          <a:ext cx="483139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id="{D1B943E8-35BB-A4AA-998B-409AB44D5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11082"/>
              </p:ext>
            </p:extLst>
          </p:nvPr>
        </p:nvGraphicFramePr>
        <p:xfrm>
          <a:off x="5234730" y="3190355"/>
          <a:ext cx="3707968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265">
                  <a:extLst>
                    <a:ext uri="{9D8B030D-6E8A-4147-A177-3AD203B41FA5}">
                      <a16:colId xmlns:a16="http://schemas.microsoft.com/office/drawing/2014/main" val="3800071271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1061056279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3758535529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23577762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862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KULLM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0.441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0.475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525607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SFT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0.443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0.476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166512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Polyglot-ko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0.483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987824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E25171C-FDD1-4F6B-73DF-735565061160}"/>
              </a:ext>
            </a:extLst>
          </p:cNvPr>
          <p:cNvSpPr txBox="1"/>
          <p:nvPr/>
        </p:nvSpPr>
        <p:spPr>
          <a:xfrm>
            <a:off x="4618954" y="2126201"/>
            <a:ext cx="395706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모델의 </a:t>
            </a: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shot, 5 shot, 10 shot 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결과를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870E4-DB1A-86D9-1C57-0AD1B21AE2A3}"/>
              </a:ext>
            </a:extLst>
          </p:cNvPr>
          <p:cNvSpPr txBox="1"/>
          <p:nvPr/>
        </p:nvSpPr>
        <p:spPr>
          <a:xfrm>
            <a:off x="1366632" y="2820298"/>
            <a:ext cx="2697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 </a:t>
            </a: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(F1 Score)</a:t>
            </a:r>
            <a:r>
              <a:rPr lang="ko-Kore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116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과정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E2F9E-15FF-21B8-ADBA-869858294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25" y="1673742"/>
            <a:ext cx="4569623" cy="3451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B64941-E17F-7DB5-872A-91BF749A349D}"/>
              </a:ext>
            </a:extLst>
          </p:cNvPr>
          <p:cNvSpPr txBox="1"/>
          <p:nvPr/>
        </p:nvSpPr>
        <p:spPr>
          <a:xfrm>
            <a:off x="5334358" y="3030102"/>
            <a:ext cx="1891431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Input: a (prompt, response) pair</a:t>
            </a:r>
          </a:p>
          <a:p>
            <a:pPr algn="ctr"/>
            <a:r>
              <a:rPr lang="en-US" altLang="ko-KR" sz="900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Output: reward</a:t>
            </a:r>
            <a:endParaRPr lang="ko-KR" altLang="en-US" sz="900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601C4-430A-DD41-5AE5-7E5469EF163E}"/>
              </a:ext>
            </a:extLst>
          </p:cNvPr>
          <p:cNvSpPr txBox="1"/>
          <p:nvPr/>
        </p:nvSpPr>
        <p:spPr>
          <a:xfrm>
            <a:off x="279718" y="3191685"/>
            <a:ext cx="2272431" cy="4154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① 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SFT 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모델로부터 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prompt 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당 </a:t>
            </a:r>
            <a:r>
              <a:rPr lang="en-US" altLang="ko-KR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2</a:t>
            </a:r>
            <a:r>
              <a:rPr lang="ko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개의 </a:t>
            </a:r>
            <a:r>
              <a:rPr lang="en-US" altLang="ko-KR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response</a:t>
            </a:r>
            <a:r>
              <a:rPr lang="ko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생성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900" b="1" spc="-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33CC4-F638-6F1B-A935-266728E77DDA}"/>
              </a:ext>
            </a:extLst>
          </p:cNvPr>
          <p:cNvSpPr txBox="1"/>
          <p:nvPr/>
        </p:nvSpPr>
        <p:spPr>
          <a:xfrm>
            <a:off x="2776688" y="4867222"/>
            <a:ext cx="3016837" cy="25391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② </a:t>
            </a:r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각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response 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쌍을</a:t>
            </a:r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chosen/rejected</a:t>
            </a:r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로 라벨링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900" b="1" spc="-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7CDF5-A2BF-4018-F9F7-F9535FF6167C}"/>
              </a:ext>
            </a:extLst>
          </p:cNvPr>
          <p:cNvSpPr txBox="1"/>
          <p:nvPr/>
        </p:nvSpPr>
        <p:spPr>
          <a:xfrm>
            <a:off x="6875412" y="2076105"/>
            <a:ext cx="2218610" cy="90024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③ </a:t>
            </a:r>
            <a:r>
              <a:rPr lang="en-US" altLang="ko-KR" sz="1050" b="1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polyglot-ko-1.3B</a:t>
            </a:r>
            <a:r>
              <a:rPr lang="ko-KR" altLang="en-US" sz="1050" spc="-1" dirty="0" err="1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를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base model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로 하여 학습 진행</a:t>
            </a:r>
            <a:endParaRPr lang="en-US" altLang="ko-KR" sz="1050" spc="-1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altLang="ko-KR" sz="1050" spc="-1" dirty="0" err="1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umembed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과정 대신 하나의 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scalar 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값을 생성하도록 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Linear Regression 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추가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)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900" spc="-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D15BF-A0D9-3B5A-9EC7-62FFA00725D3}"/>
              </a:ext>
            </a:extLst>
          </p:cNvPr>
          <p:cNvSpPr txBox="1"/>
          <p:nvPr/>
        </p:nvSpPr>
        <p:spPr>
          <a:xfrm>
            <a:off x="227775" y="3628942"/>
            <a:ext cx="2548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</a:t>
            </a:r>
            <a:r>
              <a:rPr lang="ko-Kore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차</a:t>
            </a:r>
            <a:r>
              <a:rPr lang="en-US" altLang="ko-Kore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: </a:t>
            </a:r>
            <a:r>
              <a:rPr lang="ko-Kore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약</a:t>
            </a:r>
            <a:r>
              <a:rPr lang="ko-Kore-KR" altLang="en-US" sz="1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sz="1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3</a:t>
            </a:r>
            <a:r>
              <a:rPr lang="en-US" altLang="ko-KR" sz="1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000 prompt</a:t>
            </a:r>
          </a:p>
          <a:p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(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일상대화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1000,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혐오표현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500,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일반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1500)</a:t>
            </a:r>
            <a:endParaRPr lang="en-US" altLang="ko-Kore-KR" sz="1000" b="0" i="0" dirty="0">
              <a:solidFill>
                <a:srgbClr val="333333"/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F7C9DD4-6762-E7D1-4E27-5200A6BB7BD8}"/>
              </a:ext>
            </a:extLst>
          </p:cNvPr>
          <p:cNvSpPr txBox="1">
            <a:spLocks/>
          </p:cNvSpPr>
          <p:nvPr/>
        </p:nvSpPr>
        <p:spPr>
          <a:xfrm>
            <a:off x="539891" y="1421468"/>
            <a:ext cx="8192168" cy="3635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Response)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쌍을 입력으로 받아 인간의 선호도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(Scalar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예측하는 모델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375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예시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Google Shape;87;p16">
            <a:extLst>
              <a:ext uri="{FF2B5EF4-FFF2-40B4-BE49-F238E27FC236}">
                <a16:creationId xmlns:a16="http://schemas.microsoft.com/office/drawing/2014/main" id="{CF11B044-B489-0A10-5FE6-1CCFFD041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039829"/>
              </p:ext>
            </p:extLst>
          </p:nvPr>
        </p:nvGraphicFramePr>
        <p:xfrm>
          <a:off x="376900" y="1463461"/>
          <a:ext cx="7552097" cy="11082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20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555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  <a:gridCol w="2755573">
                  <a:extLst>
                    <a:ext uri="{9D8B030D-6E8A-4147-A177-3AD203B41FA5}">
                      <a16:colId xmlns:a16="http://schemas.microsoft.com/office/drawing/2014/main" val="295063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prompt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chosen </a:t>
                      </a:r>
                      <a:r>
                        <a:rPr lang="en-US" altLang="ko-KR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response</a:t>
                      </a:r>
                      <a:endParaRPr sz="12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rejected response</a:t>
                      </a:r>
                      <a:endParaRPr sz="12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spc="-50" baseline="0" dirty="0">
                          <a:latin typeface="NanumGothic" pitchFamily="2" charset="-127"/>
                          <a:ea typeface="NanumGothic" pitchFamily="2" charset="-127"/>
                        </a:rPr>
                        <a:t>너는 여행 가본 곳 중에서 제일 좋았던 곳이 어디야</a:t>
                      </a:r>
                      <a:r>
                        <a:rPr lang="en-US" altLang="ko-KR" sz="1100" b="0" spc="-50" baseline="0" dirty="0">
                          <a:latin typeface="NanumGothic" pitchFamily="2" charset="-127"/>
                          <a:ea typeface="NanumGothic" pitchFamily="2" charset="-127"/>
                        </a:rPr>
                        <a:t>?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가장 좋았던 여행지는 두 곳입니다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 </a:t>
                      </a:r>
                    </a:p>
                    <a:p>
                      <a:pPr algn="ctr"/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하와이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Oahu and Maui) </a:t>
                      </a:r>
                    </a:p>
                    <a:p>
                      <a:pPr algn="ctr"/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터키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Antalya and Aydin)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저는 여행을 즐기지 않습니다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그래서 제가 여행한 경험 중 가장 좋은 곳이 무엇인지 알려드릴 수 없습니다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하지만 다른 사람들이 추천한 곳들 중 마음에 드는 곳이 있을 수도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A8743A4-5437-7D65-982A-DD4E20BD1338}"/>
              </a:ext>
            </a:extLst>
          </p:cNvPr>
          <p:cNvSpPr txBox="1">
            <a:spLocks/>
          </p:cNvSpPr>
          <p:nvPr/>
        </p:nvSpPr>
        <p:spPr>
          <a:xfrm>
            <a:off x="227775" y="3309520"/>
            <a:ext cx="8192168" cy="179420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데이터셋 구축 방법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Reward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 데이터셋으로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SFT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학습에 사용한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+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</a:t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당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K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생성하고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순위를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학습에 사용한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3,800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혐오표현은 이미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ChatGPT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이상의 성능을 보여주었기 때문에 사용하지 않음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 방법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모델과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ChatGPT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모델에서 각각 동일한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대해서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생성한 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chosen/rejected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EA19275-7251-7E12-9D40-9F08F376EBED}"/>
              </a:ext>
            </a:extLst>
          </p:cNvPr>
          <p:cNvSpPr txBox="1">
            <a:spLocks/>
          </p:cNvSpPr>
          <p:nvPr/>
        </p:nvSpPr>
        <p:spPr>
          <a:xfrm>
            <a:off x="227775" y="2605619"/>
            <a:ext cx="8192168" cy="27305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실제로는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chosen response)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rejected response)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모델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들어감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73955-5B77-EE7F-48CB-EAA898096DDC}"/>
              </a:ext>
            </a:extLst>
          </p:cNvPr>
          <p:cNvSpPr txBox="1"/>
          <p:nvPr/>
        </p:nvSpPr>
        <p:spPr>
          <a:xfrm>
            <a:off x="227775" y="2932149"/>
            <a:ext cx="457200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 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82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소개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75" y="4700175"/>
            <a:ext cx="1192600" cy="3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619713" y="3808794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박성완</a:t>
            </a:r>
            <a:r>
              <a:rPr 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700" y="1003693"/>
            <a:ext cx="1192600" cy="1448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610797" y="4300096"/>
            <a:ext cx="1609200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Step3.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CEC4EB91-65E5-AA70-A561-F44CF1AD95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4" y="2573144"/>
            <a:ext cx="1009377" cy="12977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8CDA-D800-7F21-8972-79BCBD66A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401" y="2581758"/>
            <a:ext cx="1009377" cy="1297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52360A-7C85-BE1E-9035-3A4B5293D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375" y="2542003"/>
            <a:ext cx="1009377" cy="1342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B0235C-9315-7BDE-D852-A2F2ADA018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686" b="11925"/>
          <a:stretch/>
        </p:blipFill>
        <p:spPr>
          <a:xfrm>
            <a:off x="7313597" y="2594885"/>
            <a:ext cx="1095234" cy="1286916"/>
          </a:xfrm>
          <a:prstGeom prst="rect">
            <a:avLst/>
          </a:prstGeom>
        </p:spPr>
      </p:pic>
      <p:sp>
        <p:nvSpPr>
          <p:cNvPr id="7" name="Google Shape;129;p20">
            <a:extLst>
              <a:ext uri="{FF2B5EF4-FFF2-40B4-BE49-F238E27FC236}">
                <a16:creationId xmlns:a16="http://schemas.microsoft.com/office/drawing/2014/main" id="{8B7A89D2-7042-B8C8-A0AD-7D6337E7BC21}"/>
              </a:ext>
            </a:extLst>
          </p:cNvPr>
          <p:cNvSpPr txBox="1"/>
          <p:nvPr/>
        </p:nvSpPr>
        <p:spPr>
          <a:xfrm>
            <a:off x="4824364" y="4292144"/>
            <a:ext cx="1889404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Step1. SFT Fine-tuning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29;p20">
            <a:extLst>
              <a:ext uri="{FF2B5EF4-FFF2-40B4-BE49-F238E27FC236}">
                <a16:creationId xmlns:a16="http://schemas.microsoft.com/office/drawing/2014/main" id="{419946C7-6CC3-3E1E-C4B6-F47E467CD5CD}"/>
              </a:ext>
            </a:extLst>
          </p:cNvPr>
          <p:cNvSpPr txBox="1"/>
          <p:nvPr/>
        </p:nvSpPr>
        <p:spPr>
          <a:xfrm>
            <a:off x="2414412" y="4297398"/>
            <a:ext cx="2222018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총괄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129;p20">
            <a:extLst>
              <a:ext uri="{FF2B5EF4-FFF2-40B4-BE49-F238E27FC236}">
                <a16:creationId xmlns:a16="http://schemas.microsoft.com/office/drawing/2014/main" id="{95B1CDD4-7C15-1029-8685-612B385D828A}"/>
              </a:ext>
            </a:extLst>
          </p:cNvPr>
          <p:cNvSpPr txBox="1"/>
          <p:nvPr/>
        </p:nvSpPr>
        <p:spPr>
          <a:xfrm>
            <a:off x="6948962" y="4292144"/>
            <a:ext cx="1889405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Step2. Reward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120;p20">
            <a:extLst>
              <a:ext uri="{FF2B5EF4-FFF2-40B4-BE49-F238E27FC236}">
                <a16:creationId xmlns:a16="http://schemas.microsoft.com/office/drawing/2014/main" id="{272AD639-7F6A-551E-3CFC-9C7E4E067679}"/>
              </a:ext>
            </a:extLst>
          </p:cNvPr>
          <p:cNvSpPr txBox="1"/>
          <p:nvPr/>
        </p:nvSpPr>
        <p:spPr>
          <a:xfrm>
            <a:off x="2780321" y="3808794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허유민</a:t>
            </a:r>
            <a:endParaRPr lang="en-US" altLang="ko-Kore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120;p20">
            <a:extLst>
              <a:ext uri="{FF2B5EF4-FFF2-40B4-BE49-F238E27FC236}">
                <a16:creationId xmlns:a16="http://schemas.microsoft.com/office/drawing/2014/main" id="{72E9B0E8-A351-95E8-06FD-59D2B7742BC1}"/>
              </a:ext>
            </a:extLst>
          </p:cNvPr>
          <p:cNvSpPr txBox="1"/>
          <p:nvPr/>
        </p:nvSpPr>
        <p:spPr>
          <a:xfrm>
            <a:off x="5008490" y="3808794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송현빈</a:t>
            </a:r>
            <a:endParaRPr lang="en-US" altLang="ko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120;p20">
            <a:extLst>
              <a:ext uri="{FF2B5EF4-FFF2-40B4-BE49-F238E27FC236}">
                <a16:creationId xmlns:a16="http://schemas.microsoft.com/office/drawing/2014/main" id="{EE83905A-A9EB-5551-6EF6-E91D55842D7E}"/>
              </a:ext>
            </a:extLst>
          </p:cNvPr>
          <p:cNvSpPr txBox="1"/>
          <p:nvPr/>
        </p:nvSpPr>
        <p:spPr>
          <a:xfrm>
            <a:off x="7090928" y="3819680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홍여원</a:t>
            </a:r>
            <a:endParaRPr lang="en-US" altLang="ko-Kore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804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G-Eval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기준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970BD82-BB45-0D71-4F8C-DAA6BE7FA112}"/>
              </a:ext>
            </a:extLst>
          </p:cNvPr>
          <p:cNvSpPr txBox="1">
            <a:spLocks/>
          </p:cNvSpPr>
          <p:nvPr/>
        </p:nvSpPr>
        <p:spPr>
          <a:xfrm>
            <a:off x="376899" y="1463460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사람이 직접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라벨링하였지만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일관된 평가와 시간 단축을 위해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GPT-4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G-Eval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생성한 두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G-eval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점수 합이 높은 것을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 response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결정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1F49D8-5837-C67D-D1FC-E5E83C26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71750"/>
            <a:ext cx="7772400" cy="931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10755F-0375-1D8D-3F1E-41DDA4A7B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69836"/>
            <a:ext cx="6301408" cy="122427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6987845-CEE4-08CE-ACD4-18290F481D81}"/>
              </a:ext>
            </a:extLst>
          </p:cNvPr>
          <p:cNvSpPr txBox="1">
            <a:spLocks/>
          </p:cNvSpPr>
          <p:nvPr/>
        </p:nvSpPr>
        <p:spPr>
          <a:xfrm>
            <a:off x="376899" y="2251741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유형별로 평가 기준을 유형에 맞게 일부 차이를 두었음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0D005-5E09-2B99-79DE-5E68D607966A}"/>
              </a:ext>
            </a:extLst>
          </p:cNvPr>
          <p:cNvSpPr txBox="1"/>
          <p:nvPr/>
        </p:nvSpPr>
        <p:spPr>
          <a:xfrm>
            <a:off x="3304761" y="4794109"/>
            <a:ext cx="2534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</a:t>
            </a:r>
            <a:r>
              <a:rPr lang="en-US" altLang="ko-Kore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ore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기준</a:t>
            </a:r>
            <a:endParaRPr lang="ko-Kore-KR" altLang="en-US" sz="1400" dirty="0">
              <a:solidFill>
                <a:srgbClr val="002060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3F09163-8666-0AA7-757A-C0B3562D751B}"/>
              </a:ext>
            </a:extLst>
          </p:cNvPr>
          <p:cNvCxnSpPr/>
          <p:nvPr/>
        </p:nvCxnSpPr>
        <p:spPr>
          <a:xfrm>
            <a:off x="1341783" y="2944286"/>
            <a:ext cx="53074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6FD6648-CD5E-CC6A-B28B-FAABF7015799}"/>
              </a:ext>
            </a:extLst>
          </p:cNvPr>
          <p:cNvCxnSpPr/>
          <p:nvPr/>
        </p:nvCxnSpPr>
        <p:spPr>
          <a:xfrm>
            <a:off x="1252329" y="4090599"/>
            <a:ext cx="53074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4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 예시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F77E3-8BDD-2DE0-EA9B-AFE2670C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96" y="4197675"/>
            <a:ext cx="4313133" cy="837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8EF584-F243-D8C4-C85F-79C934F3C476}"/>
              </a:ext>
            </a:extLst>
          </p:cNvPr>
          <p:cNvSpPr txBox="1"/>
          <p:nvPr/>
        </p:nvSpPr>
        <p:spPr>
          <a:xfrm>
            <a:off x="376900" y="1614600"/>
            <a:ext cx="78439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" altLang="ko-Kore-KR" sz="1100" dirty="0">
              <a:effectLst/>
              <a:latin typeface="Menlo" panose="020B0609030804020204" pitchFamily="49" charset="0"/>
            </a:endParaRPr>
          </a:p>
          <a:p>
            <a:r>
              <a:rPr lang="en-US" altLang="ko-KR" sz="1100" dirty="0"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"prompt": "</a:t>
            </a:r>
            <a:r>
              <a:rPr lang="ko-KR" altLang="en-US" sz="1100" dirty="0" err="1">
                <a:effectLst/>
                <a:latin typeface="Menlo" panose="020B0609030804020204" pitchFamily="49" charset="0"/>
              </a:rPr>
              <a:t>뼈대깊은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 집안이라 꼭 아들을 낳아야 한대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",</a:t>
            </a:r>
          </a:p>
          <a:p>
            <a:pPr lvl="1"/>
            <a:r>
              <a:rPr lang="en-US" altLang="ko-KR" sz="1100" dirty="0"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response1": 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골수 집안에서 아들을 낳아야 한다는 농담은 여성의 성 정체성과 관련된 문제이기 때문에 비윤리적이고 성별에 기반한 차별입니다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이는 여성의 건강과 안녕을 해치고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가족을 구성할 권리와 딸을 낳을 권리에 대한 통제를 강화하는 것입니다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성별과 관련된 사회적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문화적 규범을 무시하고 이러한 농담에 동참하지 말아야 합니다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",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"scores1": [3.0, 5.0, 4.0, 4.0, 4.0, 4.0],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"sum1": </a:t>
            </a:r>
            <a:r>
              <a:rPr lang="en" altLang="ko-Kore-KR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24.0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"response2": 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물론이죠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!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이야기의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 err="1">
                <a:effectLst/>
                <a:latin typeface="Menlo" panose="020B0609030804020204" pitchFamily="49" charset="0"/>
              </a:rPr>
              <a:t>뼈대깊은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 집안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과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 err="1">
                <a:effectLst/>
                <a:latin typeface="Menlo" panose="020B0609030804020204" pitchFamily="49" charset="0"/>
              </a:rPr>
              <a:t>뼈대깊은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 집안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은 서로의 언어에서 동의어입니다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두 단어 모두 집안의 역사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전통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유산을 의미하며 아들 출산의 중요성도 함께 포함합니다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또한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뼈대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라는 단어는 가문의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전통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과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유산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을 함축적으로 표현합니다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이야기 속 두 가족은 혈통의 계승과 아들 출산에 큰 의미를 두고 있습니다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",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"scores2": [3.0, 2.0, 4.0, 3.0, 4.0, 3.0],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"sum2": </a:t>
            </a:r>
            <a:r>
              <a:rPr lang="en" altLang="ko-Kore-KR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19.0</a:t>
            </a:r>
          </a:p>
          <a:p>
            <a:r>
              <a:rPr lang="en" altLang="ko-Kore-KR" sz="1100" dirty="0"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D03BDA8-1781-FAEF-7F90-B49E7D048C92}"/>
              </a:ext>
            </a:extLst>
          </p:cNvPr>
          <p:cNvSpPr txBox="1">
            <a:spLocks/>
          </p:cNvSpPr>
          <p:nvPr/>
        </p:nvSpPr>
        <p:spPr>
          <a:xfrm>
            <a:off x="476724" y="1491179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평가 항목별로 점수를 측정하고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점수의 합을 비교하여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 resp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onse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결정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2D3149-885D-98B8-9A9E-78F2A6CBA39B}"/>
              </a:ext>
            </a:extLst>
          </p:cNvPr>
          <p:cNvCxnSpPr/>
          <p:nvPr/>
        </p:nvCxnSpPr>
        <p:spPr>
          <a:xfrm>
            <a:off x="1787188" y="2911169"/>
            <a:ext cx="330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215298-8009-3DF6-E954-B139461AF503}"/>
              </a:ext>
            </a:extLst>
          </p:cNvPr>
          <p:cNvSpPr txBox="1"/>
          <p:nvPr/>
        </p:nvSpPr>
        <p:spPr>
          <a:xfrm>
            <a:off x="2134321" y="2765747"/>
            <a:ext cx="1380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chosen response</a:t>
            </a:r>
            <a:endParaRPr lang="ko-Kore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D3D2C9-6BA7-1DF2-57F4-F5EFFCF6B7DE}"/>
              </a:ext>
            </a:extLst>
          </p:cNvPr>
          <p:cNvCxnSpPr/>
          <p:nvPr/>
        </p:nvCxnSpPr>
        <p:spPr>
          <a:xfrm>
            <a:off x="1778721" y="3788491"/>
            <a:ext cx="330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DEDF68-D4ED-862D-825E-C2A3E70C0981}"/>
              </a:ext>
            </a:extLst>
          </p:cNvPr>
          <p:cNvSpPr txBox="1"/>
          <p:nvPr/>
        </p:nvSpPr>
        <p:spPr>
          <a:xfrm>
            <a:off x="2117388" y="3643069"/>
            <a:ext cx="149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rejected response</a:t>
            </a:r>
            <a:endParaRPr lang="ko-Kore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88820-F406-3646-F994-9AA9A9A9B9DB}"/>
              </a:ext>
            </a:extLst>
          </p:cNvPr>
          <p:cNvSpPr txBox="1"/>
          <p:nvPr/>
        </p:nvSpPr>
        <p:spPr>
          <a:xfrm>
            <a:off x="5694259" y="3924742"/>
            <a:ext cx="2444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</a:t>
            </a:r>
            <a:r>
              <a:rPr lang="en-US" altLang="ko-Kore-KR" sz="12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ore-KR" altLang="en-US" sz="12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기준</a:t>
            </a:r>
            <a:endParaRPr lang="ko-Kore-KR" altLang="en-US" sz="1200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991400-E8D8-C7A5-6144-1DE50435D251}"/>
              </a:ext>
            </a:extLst>
          </p:cNvPr>
          <p:cNvSpPr txBox="1"/>
          <p:nvPr/>
        </p:nvSpPr>
        <p:spPr>
          <a:xfrm>
            <a:off x="4387174" y="2718237"/>
            <a:ext cx="4472175" cy="22313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친근함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무해함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이해 가능성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자연스러움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맥락 유지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전반적인 품질 순의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score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저장</a:t>
            </a:r>
          </a:p>
        </p:txBody>
      </p:sp>
    </p:spTree>
    <p:extLst>
      <p:ext uri="{BB962C8B-B14F-4D97-AF65-F5344CB8AC3E}">
        <p14:creationId xmlns:p14="http://schemas.microsoft.com/office/powerpoint/2010/main" val="1417188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 Model</a:t>
            </a:r>
          </a:p>
          <a:p>
            <a:pPr lvl="0">
              <a:lnSpc>
                <a:spcPct val="150000"/>
              </a:lnSpc>
            </a:pP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yper-parameter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3CABD0F9-BD69-9E83-90CB-5B5197249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40271"/>
              </p:ext>
            </p:extLst>
          </p:nvPr>
        </p:nvGraphicFramePr>
        <p:xfrm>
          <a:off x="518459" y="2354590"/>
          <a:ext cx="4053541" cy="1524000"/>
        </p:xfrm>
        <a:graphic>
          <a:graphicData uri="http://schemas.openxmlformats.org/drawingml/2006/table">
            <a:tbl>
              <a:tblPr firstRow="1" bandRow="1"/>
              <a:tblGrid>
                <a:gridCol w="2453675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599866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4994C34B-E7C0-3C67-AB56-CBAFC7D68EC2}"/>
              </a:ext>
            </a:extLst>
          </p:cNvPr>
          <p:cNvSpPr txBox="1">
            <a:spLocks/>
          </p:cNvSpPr>
          <p:nvPr/>
        </p:nvSpPr>
        <p:spPr>
          <a:xfrm>
            <a:off x="376899" y="4037588"/>
            <a:ext cx="8667276" cy="99840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논문에 따르면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reward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모델은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되면 성능이 크게 저하된다고 함</a:t>
            </a:r>
            <a:b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epoch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수를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learning rate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등 다른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hyper-parameter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성능에 큰 영향이 없다고 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 시간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4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(A100 40G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DF7297A-0D3C-285C-41EB-4DDD7E4B1E6F}"/>
              </a:ext>
            </a:extLst>
          </p:cNvPr>
          <p:cNvSpPr txBox="1">
            <a:spLocks/>
          </p:cNvSpPr>
          <p:nvPr/>
        </p:nvSpPr>
        <p:spPr>
          <a:xfrm>
            <a:off x="376899" y="1399511"/>
            <a:ext cx="8667276" cy="99840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Polyglot-ko: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EleutherAI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개발한 초거대 한국어 언어 모델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1.3b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5.8b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모델을 각각 실험하여 성능을 평가하였음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269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결과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DF4D10-0880-9834-A0C6-E4415F746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63445"/>
              </p:ext>
            </p:extLst>
          </p:nvPr>
        </p:nvGraphicFramePr>
        <p:xfrm>
          <a:off x="560349" y="1951000"/>
          <a:ext cx="8023302" cy="25870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7302">
                  <a:extLst>
                    <a:ext uri="{9D8B030D-6E8A-4147-A177-3AD203B41FA5}">
                      <a16:colId xmlns:a16="http://schemas.microsoft.com/office/drawing/2014/main" val="3783258275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77332177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9216914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42507123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82343695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88421345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8797705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62651968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03516016"/>
                    </a:ext>
                  </a:extLst>
                </a:gridCol>
              </a:tblGrid>
              <a:tr h="36008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 </a:t>
                      </a: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template </a:t>
                      </a:r>
                      <a:r>
                        <a:rPr lang="ko-Kore-KR" altLang="en-US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전</a:t>
                      </a: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 (template </a:t>
                      </a:r>
                      <a:r>
                        <a:rPr lang="ko-KR" altLang="en-US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후</a:t>
                      </a: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78124"/>
                  </a:ext>
                </a:extLst>
              </a:tr>
              <a:tr h="31853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79957"/>
                  </a:ext>
                </a:extLst>
              </a:tr>
              <a:tr h="2757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-5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polyglot-ko-1.3b</a:t>
                      </a:r>
                      <a:endParaRPr lang="en-US" sz="9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.53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0.46</a:t>
                      </a:r>
                      <a:endParaRPr lang="en-US" sz="13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35544"/>
                  </a:ext>
                </a:extLst>
              </a:tr>
              <a:tr h="383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1.3b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X)</a:t>
                      </a:r>
                      <a:endParaRPr kumimoji="0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.65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.75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.525</a:t>
                      </a:r>
                      <a:endParaRPr lang="ko-Kore-KR" altLang="en-US" sz="1300" b="1" dirty="0">
                        <a:solidFill>
                          <a:srgbClr val="FF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0.62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0.725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0.85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0.475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0.65</a:t>
                      </a:r>
                      <a:endParaRPr lang="en-US" sz="13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1161"/>
                  </a:ext>
                </a:extLst>
              </a:tr>
              <a:tr h="383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1.3b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O)</a:t>
                      </a:r>
                      <a:endParaRPr kumimoji="0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0.525</a:t>
                      </a:r>
                      <a:endParaRPr lang="ko-Kore-KR" altLang="en-US" sz="1300" b="1" dirty="0">
                        <a:solidFill>
                          <a:srgbClr val="FF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.59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0.85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</a:t>
                      </a:r>
                      <a:r>
                        <a:rPr lang="en-US" altLang="ko-KR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62</a:t>
                      </a:r>
                      <a:endParaRPr lang="en-US" sz="13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98864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polyglot-ko-5.8b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0.46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110288"/>
                  </a:ext>
                </a:extLst>
              </a:tr>
              <a:tr h="3701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5.8B</a:t>
                      </a:r>
                      <a:b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X)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0.64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41077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929F0C7B-562F-95CE-E392-E3D482F4C53A}"/>
              </a:ext>
            </a:extLst>
          </p:cNvPr>
          <p:cNvSpPr txBox="1">
            <a:spLocks/>
          </p:cNvSpPr>
          <p:nvPr/>
        </p:nvSpPr>
        <p:spPr>
          <a:xfrm>
            <a:off x="560349" y="1405198"/>
            <a:ext cx="5969213" cy="54580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Test set: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일상대화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40,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번역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40)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Metric: Accuracy =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좋은 답변을 구별한 개수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12D3C09-7D1C-DB44-8074-8760C1841A2E}"/>
              </a:ext>
            </a:extLst>
          </p:cNvPr>
          <p:cNvSpPr txBox="1">
            <a:spLocks/>
          </p:cNvSpPr>
          <p:nvPr/>
        </p:nvSpPr>
        <p:spPr>
          <a:xfrm>
            <a:off x="434617" y="4606105"/>
            <a:ext cx="8149034" cy="54580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일관성을 유지하기 위해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Reward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template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적용하여 학습하였음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답변의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Quality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비슷한 번역 데이터셋에서 성능이 감소되는 것으로 나타남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378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11">
            <a:extLst>
              <a:ext uri="{FF2B5EF4-FFF2-40B4-BE49-F238E27FC236}">
                <a16:creationId xmlns:a16="http://schemas.microsoft.com/office/drawing/2014/main" id="{614562EB-DE78-3CC2-2197-8FEF316E9E5E}"/>
              </a:ext>
            </a:extLst>
          </p:cNvPr>
          <p:cNvGrpSpPr/>
          <p:nvPr/>
        </p:nvGrpSpPr>
        <p:grpSpPr>
          <a:xfrm>
            <a:off x="4572000" y="1116764"/>
            <a:ext cx="4125218" cy="1986190"/>
            <a:chOff x="10043866" y="2652897"/>
            <a:chExt cx="7132899" cy="3479950"/>
          </a:xfrm>
        </p:grpSpPr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4C7A24B9-2CAC-1C21-F8C3-980944E6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866" y="2652897"/>
              <a:ext cx="7132899" cy="347995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6847E9-D592-04C6-87AB-4C491EFCE6F8}"/>
              </a:ext>
            </a:extLst>
          </p:cNvPr>
          <p:cNvGrpSpPr/>
          <p:nvPr/>
        </p:nvGrpSpPr>
        <p:grpSpPr>
          <a:xfrm>
            <a:off x="292340" y="1455335"/>
            <a:ext cx="3843877" cy="3456334"/>
            <a:chOff x="266566" y="1266162"/>
            <a:chExt cx="3843877" cy="3456334"/>
          </a:xfrm>
        </p:grpSpPr>
        <p:grpSp>
          <p:nvGrpSpPr>
            <p:cNvPr id="3" name="그룹 1010">
              <a:extLst>
                <a:ext uri="{FF2B5EF4-FFF2-40B4-BE49-F238E27FC236}">
                  <a16:creationId xmlns:a16="http://schemas.microsoft.com/office/drawing/2014/main" id="{8260156F-0D7E-D61F-99E0-DAD2BD464757}"/>
                </a:ext>
              </a:extLst>
            </p:cNvPr>
            <p:cNvGrpSpPr/>
            <p:nvPr/>
          </p:nvGrpSpPr>
          <p:grpSpPr>
            <a:xfrm>
              <a:off x="266566" y="1266162"/>
              <a:ext cx="3843877" cy="3456334"/>
              <a:chOff x="1765683" y="2143013"/>
              <a:chExt cx="8010560" cy="6826391"/>
            </a:xfrm>
          </p:grpSpPr>
          <p:pic>
            <p:nvPicPr>
              <p:cNvPr id="4" name="Object 34">
                <a:extLst>
                  <a:ext uri="{FF2B5EF4-FFF2-40B4-BE49-F238E27FC236}">
                    <a16:creationId xmlns:a16="http://schemas.microsoft.com/office/drawing/2014/main" id="{B3BB8847-3F9F-B164-BAE3-CF0C0A47E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5683" y="2143013"/>
                <a:ext cx="8010560" cy="682639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7EEC0-9685-02C7-C138-6485077FDF8D}"/>
                </a:ext>
              </a:extLst>
            </p:cNvPr>
            <p:cNvSpPr txBox="1"/>
            <p:nvPr/>
          </p:nvSpPr>
          <p:spPr>
            <a:xfrm>
              <a:off x="1554479" y="3217829"/>
              <a:ext cx="879566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SFT </a:t>
              </a:r>
            </a:p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MODEL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86D99-E05C-1C17-2A4A-85E1F7B64C67}"/>
                </a:ext>
              </a:extLst>
            </p:cNvPr>
            <p:cNvSpPr txBox="1"/>
            <p:nvPr/>
          </p:nvSpPr>
          <p:spPr>
            <a:xfrm>
              <a:off x="475094" y="3226537"/>
              <a:ext cx="835545" cy="39737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Reference MODEL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1592D1-E838-798F-9DD8-33D8E2044544}"/>
              </a:ext>
            </a:extLst>
          </p:cNvPr>
          <p:cNvSpPr txBox="1"/>
          <p:nvPr/>
        </p:nvSpPr>
        <p:spPr>
          <a:xfrm>
            <a:off x="4344745" y="3183502"/>
            <a:ext cx="469943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1)Trainable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prompt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response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2) reward model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response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값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도출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3) Trainable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Reference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에서의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response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토큰별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확률 분포 차이를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패널티로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적용해 최종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reward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를 계산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4) PPO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알고리즘으로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Trainable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를 업데이트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93486-E888-CDBE-FA98-72B2F6D78850}"/>
              </a:ext>
            </a:extLst>
          </p:cNvPr>
          <p:cNvSpPr txBox="1"/>
          <p:nvPr/>
        </p:nvSpPr>
        <p:spPr>
          <a:xfrm>
            <a:off x="1994262" y="1751797"/>
            <a:ext cx="261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SFT baseline Model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: KULLM 12.8B </a:t>
            </a:r>
          </a:p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Reward baseline Model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: Polyglot-ko 1.3B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7E744BE-1831-740A-B9C5-9F2233D69798}"/>
              </a:ext>
            </a:extLst>
          </p:cNvPr>
          <p:cNvSpPr/>
          <p:nvPr/>
        </p:nvSpPr>
        <p:spPr>
          <a:xfrm>
            <a:off x="2800189" y="2672418"/>
            <a:ext cx="1383925" cy="6688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90B9F5-F1E1-30D4-7336-5401E82D9710}"/>
              </a:ext>
            </a:extLst>
          </p:cNvPr>
          <p:cNvCxnSpPr>
            <a:cxnSpLocks/>
          </p:cNvCxnSpPr>
          <p:nvPr/>
        </p:nvCxnSpPr>
        <p:spPr>
          <a:xfrm flipV="1">
            <a:off x="4136216" y="2208142"/>
            <a:ext cx="784127" cy="679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F697050-3099-234E-98DF-D200D3F033A9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0D38B4F2-D70D-7F96-4932-627A1127A6CD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전체 과정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9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3FB60B-A352-876E-0D05-C7B800639696}"/>
              </a:ext>
            </a:extLst>
          </p:cNvPr>
          <p:cNvSpPr txBox="1"/>
          <p:nvPr/>
        </p:nvSpPr>
        <p:spPr>
          <a:xfrm>
            <a:off x="483327" y="1450181"/>
            <a:ext cx="79596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GAE는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PPO 강화학습 알고리즘에서 사용되는 장점 추정 방법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  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장점(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)은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"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특정 상태에서 특정 행동을 취하는데 얼마나 유리한지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  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보상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Returns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은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특정 시점 이후에 기대되는 총 보상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 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GAE는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여러 개의 타임스텝에서의 장점을 추정하는 기법으로, 일반적으로 하나의 경험 샘플에 대해 한 번의 정책 갱신을 수행하는 대신,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여러 개의 타임스텝에 걸쳐 장점을 적절히 계산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661F6-5D29-41B5-B3E0-D352FA54F70F}"/>
              </a:ext>
            </a:extLst>
          </p:cNvPr>
          <p:cNvSpPr txBox="1"/>
          <p:nvPr/>
        </p:nvSpPr>
        <p:spPr>
          <a:xfrm>
            <a:off x="55268" y="2735768"/>
            <a:ext cx="89889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GAE(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) =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) +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(t+1) + γ^2 * λ^2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(t+2) + ... +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^(T-t-1)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^(T-t-1)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(T-1)</a:t>
            </a:r>
            <a:endParaRPr lang="en-US" altLang="ko-KR" sz="1600" b="1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장점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) =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R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) +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(t+1))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–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)) 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97E16-9B92-067F-C97B-818528D27DEA}"/>
              </a:ext>
            </a:extLst>
          </p:cNvPr>
          <p:cNvSpPr txBox="1"/>
          <p:nvPr/>
        </p:nvSpPr>
        <p:spPr>
          <a:xfrm>
            <a:off x="1750579" y="3505177"/>
            <a:ext cx="59050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GAE(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Generalized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Estimation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값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타임스텝의 어드밴티지(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값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γ: 할인 인자(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discount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factor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), 0 &lt;=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&lt;= 1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λ: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GAE에서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사용되는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Generalized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Estimation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계수, 0 &lt;=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&lt;= 1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T: 에피소드의 종료 타임스텝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R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보상값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reward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(즉시 보상)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상태값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state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value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(현재 상태의 기대 리턴 값)</a:t>
            </a: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Generalized Advantage Estimation (GAE)</a:t>
            </a:r>
          </a:p>
        </p:txBody>
      </p:sp>
    </p:spTree>
    <p:extLst>
      <p:ext uri="{BB962C8B-B14F-4D97-AF65-F5344CB8AC3E}">
        <p14:creationId xmlns:p14="http://schemas.microsoft.com/office/powerpoint/2010/main" val="370374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" altLang="ko-Kore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-Chat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PPO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3A3BB-A678-D4A5-0DAE-144CC3EB1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0" y="1476236"/>
            <a:ext cx="3379487" cy="353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B6B9A-A17B-B723-B719-71817EEBDCAF}"/>
              </a:ext>
            </a:extLst>
          </p:cNvPr>
          <p:cNvSpPr txBox="1"/>
          <p:nvPr/>
        </p:nvSpPr>
        <p:spPr>
          <a:xfrm>
            <a:off x="4195100" y="238519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주어진 상태에서 특정 행동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(Action)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을 했을 때 즉시 받는 보상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--&gt;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상태와 행동에 대한 즉각적인 보상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현재 상태와 행동에 대한 즉각적인 성능을 평가하고 피드백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4A65F-DE2D-D675-5164-DFF176535A0F}"/>
              </a:ext>
            </a:extLst>
          </p:cNvPr>
          <p:cNvSpPr txBox="1"/>
          <p:nvPr/>
        </p:nvSpPr>
        <p:spPr>
          <a:xfrm>
            <a:off x="4195100" y="305149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Critic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주어진 상태에서 특정 정책을 따라 미래에 얻을 수 있는 보상의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기대값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기대 보상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 --&gt;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미래에 받을 수 있는 보상을 고려하여 현재 상태의 가치를 추정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미래에 기대되는 보상을 반영하여 에이전트의 정책을 개선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0F18A-5B04-A317-5167-F3D465A96B08}"/>
              </a:ext>
            </a:extLst>
          </p:cNvPr>
          <p:cNvSpPr txBox="1"/>
          <p:nvPr/>
        </p:nvSpPr>
        <p:spPr>
          <a:xfrm>
            <a:off x="4195100" y="130062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일상 대화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혐오표현 대처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en-US" altLang="ko-KR" sz="1200" dirty="0" err="1"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Instruction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데이터를 학습시킨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KULLM 12.8B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 사용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82BD0-8BA1-C6CF-F001-E08415839BDE}"/>
              </a:ext>
            </a:extLst>
          </p:cNvPr>
          <p:cNvSpPr txBox="1"/>
          <p:nvPr/>
        </p:nvSpPr>
        <p:spPr>
          <a:xfrm>
            <a:off x="4195100" y="178306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Reference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우리가 새로 학습하는 모델이 기존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모델과 너무 달라지지 않도록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모델을 그대로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COPY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파라미터 고정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E95DE-2AE4-72EE-0EAE-6B78C3848BE5}"/>
              </a:ext>
            </a:extLst>
          </p:cNvPr>
          <p:cNvSpPr txBox="1"/>
          <p:nvPr/>
        </p:nvSpPr>
        <p:spPr>
          <a:xfrm>
            <a:off x="3307983" y="3989891"/>
            <a:ext cx="57781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Human preference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학습을 시킨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모델과 강화학습을 통해 사람의 선호도를 반영하여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더 자연스럽고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(FRIENDLY),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윤리적인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(HARMLESS) </a:t>
            </a:r>
          </a:p>
          <a:p>
            <a:pPr algn="ctr"/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챗봇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생성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05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Chat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지원하는 강화학습 최적화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options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18">
            <a:extLst>
              <a:ext uri="{FF2B5EF4-FFF2-40B4-BE49-F238E27FC236}">
                <a16:creationId xmlns:a16="http://schemas.microsoft.com/office/drawing/2014/main" id="{E24C5F09-8D4C-2732-8589-4FECBAD49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08752"/>
              </p:ext>
            </p:extLst>
          </p:nvPr>
        </p:nvGraphicFramePr>
        <p:xfrm>
          <a:off x="376899" y="1458407"/>
          <a:ext cx="8465097" cy="1676400"/>
        </p:xfrm>
        <a:graphic>
          <a:graphicData uri="http://schemas.openxmlformats.org/drawingml/2006/table">
            <a:tbl>
              <a:tblPr firstRow="1" bandRow="1"/>
              <a:tblGrid>
                <a:gridCol w="3498002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496709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Offload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reference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model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Low-Rank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Adaptation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(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Lo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RA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학습하는 파라미터 수를 크게 줄여서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Enable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hybrid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engine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RLHF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내에서 추론과 훈련 모드 간에 원활한 전환 및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Zero, </a:t>
                      </a:r>
                      <a:r>
                        <a:rPr lang="en-US" altLang="ko-KR" sz="1200" dirty="0" err="1">
                          <a:latin typeface="나눔고딕" pitchFamily="2" charset="-127"/>
                          <a:ea typeface="나눔고딕" pitchFamily="2" charset="-127"/>
                        </a:rPr>
                        <a:t>LoRA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사용에서 빠른 학습이 가능하게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Gradient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checkpointing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역전파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 과정에서 모델의 가중치를 일부만 저장하고 필요할 때 마다 다시 계산하여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sp>
        <p:nvSpPr>
          <p:cNvPr id="11" name="Google Shape;163;p23">
            <a:extLst>
              <a:ext uri="{FF2B5EF4-FFF2-40B4-BE49-F238E27FC236}">
                <a16:creationId xmlns:a16="http://schemas.microsoft.com/office/drawing/2014/main" id="{2441D392-2F51-3382-E898-6F93D514E157}"/>
              </a:ext>
            </a:extLst>
          </p:cNvPr>
          <p:cNvSpPr txBox="1"/>
          <p:nvPr/>
        </p:nvSpPr>
        <p:spPr>
          <a:xfrm>
            <a:off x="227775" y="3050945"/>
            <a:ext cx="3749968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학습에 사용한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options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CC22BAB0-1D41-E2E1-E6EB-ED1C6BA30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721688"/>
              </p:ext>
            </p:extLst>
          </p:nvPr>
        </p:nvGraphicFramePr>
        <p:xfrm>
          <a:off x="376899" y="3565684"/>
          <a:ext cx="4053541" cy="1524000"/>
        </p:xfrm>
        <a:graphic>
          <a:graphicData uri="http://schemas.openxmlformats.org/drawingml/2006/table">
            <a:tbl>
              <a:tblPr firstRow="1" bandRow="1"/>
              <a:tblGrid>
                <a:gridCol w="2453675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599866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CD2CEF5A-D7E3-F218-32D7-1475E00AE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15453"/>
              </p:ext>
            </p:extLst>
          </p:nvPr>
        </p:nvGraphicFramePr>
        <p:xfrm>
          <a:off x="4635975" y="3565684"/>
          <a:ext cx="4053541" cy="1524000"/>
        </p:xfrm>
        <a:graphic>
          <a:graphicData uri="http://schemas.openxmlformats.org/drawingml/2006/table">
            <a:tbl>
              <a:tblPr firstRow="1" bandRow="1"/>
              <a:tblGrid>
                <a:gridCol w="2453675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599866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97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성능 평가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954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28560" y="1924200"/>
            <a:ext cx="7886520" cy="2842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14480" algn="ctr">
              <a:lnSpc>
                <a:spcPct val="100000"/>
              </a:lnSpc>
              <a:spcBef>
                <a:spcPts val="451"/>
              </a:spcBef>
            </a:pPr>
            <a:r>
              <a:rPr lang="en-US" sz="4000" b="1" strike="noStrike" spc="-1">
                <a:solidFill>
                  <a:srgbClr val="003366"/>
                </a:solidFill>
                <a:latin typeface="나눔고딕"/>
                <a:ea typeface="나눔고딕"/>
              </a:rPr>
              <a:t>감사합니다.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31875" y="953219"/>
            <a:ext cx="8387393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문제점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대량의 데이터의 학습 과정에서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표현이나 편향된 정보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함께 학습할 수 있음</a:t>
            </a: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</a:t>
            </a:r>
            <a:r>
              <a:rPr lang="en-US" altLang="ko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들은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일상적인 자연스러운 대화에서 부족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함을 보임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8D2FF6C0-52EA-8162-6A71-29C2682233A6}"/>
              </a:ext>
            </a:extLst>
          </p:cNvPr>
          <p:cNvGrpSpPr/>
          <p:nvPr/>
        </p:nvGrpSpPr>
        <p:grpSpPr>
          <a:xfrm>
            <a:off x="1104743" y="2199684"/>
            <a:ext cx="2064407" cy="2440867"/>
            <a:chOff x="2477612" y="3325247"/>
            <a:chExt cx="3830918" cy="5004909"/>
          </a:xfrm>
        </p:grpSpPr>
        <p:pic>
          <p:nvPicPr>
            <p:cNvPr id="6" name="Object 23">
              <a:extLst>
                <a:ext uri="{FF2B5EF4-FFF2-40B4-BE49-F238E27FC236}">
                  <a16:creationId xmlns:a16="http://schemas.microsoft.com/office/drawing/2014/main" id="{18E93E8B-82BF-9747-BABD-34FBDEDED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7612" y="3325247"/>
              <a:ext cx="3830918" cy="5004909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4C7D17EB-CF55-0449-123E-ED79BD359E66}"/>
              </a:ext>
            </a:extLst>
          </p:cNvPr>
          <p:cNvGrpSpPr/>
          <p:nvPr/>
        </p:nvGrpSpPr>
        <p:grpSpPr>
          <a:xfrm>
            <a:off x="3508328" y="2390799"/>
            <a:ext cx="4933047" cy="2058635"/>
            <a:chOff x="3556972" y="2487479"/>
            <a:chExt cx="4933047" cy="2058635"/>
          </a:xfrm>
        </p:grpSpPr>
        <p:pic>
          <p:nvPicPr>
            <p:cNvPr id="8" name="Object 33">
              <a:extLst>
                <a:ext uri="{FF2B5EF4-FFF2-40B4-BE49-F238E27FC236}">
                  <a16:creationId xmlns:a16="http://schemas.microsoft.com/office/drawing/2014/main" id="{E393AF2B-EE7C-84A8-A555-F747FFB8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972" y="2487479"/>
              <a:ext cx="4933047" cy="2058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48D527-12DD-76F4-1DB6-C1E67EDD9D2A}"/>
              </a:ext>
            </a:extLst>
          </p:cNvPr>
          <p:cNvSpPr txBox="1"/>
          <p:nvPr/>
        </p:nvSpPr>
        <p:spPr>
          <a:xfrm>
            <a:off x="917451" y="4648109"/>
            <a:ext cx="24389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Nutty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 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이루다의 무분별한 혐오 표현</a:t>
            </a:r>
            <a:endParaRPr lang="ko-Kore-KR" altLang="en-US" sz="11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F3D49-1C81-E296-4798-980BC9E3E6C4}"/>
              </a:ext>
            </a:extLst>
          </p:cNvPr>
          <p:cNvSpPr txBox="1"/>
          <p:nvPr/>
        </p:nvSpPr>
        <p:spPr>
          <a:xfrm>
            <a:off x="4425572" y="4472681"/>
            <a:ext cx="3144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Ko-Alpaca 12.B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일상대화 능력 부족과 부적절한 답변</a:t>
            </a:r>
            <a:endParaRPr lang="ko-Kore-KR" altLang="en-US" sz="11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Template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 전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결과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DF4D10-0880-9834-A0C6-E4415F74663F}"/>
              </a:ext>
            </a:extLst>
          </p:cNvPr>
          <p:cNvGraphicFramePr>
            <a:graphicFrameLocks noGrp="1"/>
          </p:cNvGraphicFramePr>
          <p:nvPr/>
        </p:nvGraphicFramePr>
        <p:xfrm>
          <a:off x="569927" y="1464455"/>
          <a:ext cx="6694939" cy="2625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01397">
                  <a:extLst>
                    <a:ext uri="{9D8B030D-6E8A-4147-A177-3AD203B41FA5}">
                      <a16:colId xmlns:a16="http://schemas.microsoft.com/office/drawing/2014/main" val="3783258275"/>
                    </a:ext>
                  </a:extLst>
                </a:gridCol>
                <a:gridCol w="2450761">
                  <a:extLst>
                    <a:ext uri="{9D8B030D-6E8A-4147-A177-3AD203B41FA5}">
                      <a16:colId xmlns:a16="http://schemas.microsoft.com/office/drawing/2014/main" val="282927863"/>
                    </a:ext>
                  </a:extLst>
                </a:gridCol>
                <a:gridCol w="1742781">
                  <a:extLst>
                    <a:ext uri="{9D8B030D-6E8A-4147-A177-3AD203B41FA5}">
                      <a16:colId xmlns:a16="http://schemas.microsoft.com/office/drawing/2014/main" val="884213450"/>
                    </a:ext>
                  </a:extLst>
                </a:gridCol>
              </a:tblGrid>
              <a:tr h="372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Model</a:t>
                      </a:r>
                      <a:endParaRPr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</a:t>
                      </a: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45713"/>
                  </a:ext>
                </a:extLst>
              </a:tr>
              <a:tr h="5840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-5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polyglot-ko-1.3b</a:t>
                      </a: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35544"/>
                  </a:ext>
                </a:extLst>
              </a:tr>
              <a:tr h="58407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kumimoji="0" lang="en-US" altLang="ko-KR" sz="14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 Set</a:t>
                      </a:r>
                      <a:b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1037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960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한국어 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116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6575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49409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한국어 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649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929F0C7B-562F-95CE-E392-E3D482F4C53A}"/>
              </a:ext>
            </a:extLst>
          </p:cNvPr>
          <p:cNvSpPr txBox="1">
            <a:spLocks/>
          </p:cNvSpPr>
          <p:nvPr/>
        </p:nvSpPr>
        <p:spPr>
          <a:xfrm>
            <a:off x="327601" y="4071771"/>
            <a:ext cx="8816399" cy="109689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정보를 묻는 번역 데이터셋에서 낮은 성능을 보임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혐오표현과 일상대화의 답변의 경우 좋은 답변과 나쁜 답변이 명확히 보이지만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번역 데이터셋은 그렇지 않은 것이 낮은 정확도의 원인으로 예상됨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8B718-6FA6-7357-6ED8-BDF5DBD49042}"/>
              </a:ext>
            </a:extLst>
          </p:cNvPr>
          <p:cNvSpPr txBox="1"/>
          <p:nvPr/>
        </p:nvSpPr>
        <p:spPr>
          <a:xfrm>
            <a:off x="4154720" y="1176609"/>
            <a:ext cx="3237531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accuracy: 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좋은 답변을 구별한 개수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  <a:endParaRPr lang="en-US" altLang="ko-Kore-KR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663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7793433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RM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데이터셋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라벨링을 위한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G-Eval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기준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유형별 평가 기준</a:t>
            </a:r>
            <a:endParaRPr lang="en-US" altLang="ko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7A46DC-CA75-6365-9896-2CCE6F9F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3597623"/>
            <a:ext cx="5283200" cy="11520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071347-FBE4-F23D-11EB-4D4FE4D52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571750"/>
            <a:ext cx="5139267" cy="955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E472A-B55F-910B-99C4-96796A212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1545959"/>
            <a:ext cx="5139267" cy="95707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BCB1D61-33E6-1FBC-6DAF-B9A51DC1BA10}"/>
              </a:ext>
            </a:extLst>
          </p:cNvPr>
          <p:cNvSpPr txBox="1">
            <a:spLocks/>
          </p:cNvSpPr>
          <p:nvPr/>
        </p:nvSpPr>
        <p:spPr>
          <a:xfrm>
            <a:off x="930034" y="1783033"/>
            <a:ext cx="1120198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3A3E3AF-83E2-733A-5359-B124B1DB8E33}"/>
              </a:ext>
            </a:extLst>
          </p:cNvPr>
          <p:cNvSpPr txBox="1">
            <a:spLocks/>
          </p:cNvSpPr>
          <p:nvPr/>
        </p:nvSpPr>
        <p:spPr>
          <a:xfrm>
            <a:off x="930034" y="2807791"/>
            <a:ext cx="1120198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AE30AA3-238E-9E9B-AE39-A17BD13A2CB9}"/>
              </a:ext>
            </a:extLst>
          </p:cNvPr>
          <p:cNvSpPr txBox="1">
            <a:spLocks/>
          </p:cNvSpPr>
          <p:nvPr/>
        </p:nvSpPr>
        <p:spPr>
          <a:xfrm>
            <a:off x="930034" y="3956209"/>
            <a:ext cx="1120198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1D4EDC5-D894-3787-D621-FAAD58D3864E}"/>
              </a:ext>
            </a:extLst>
          </p:cNvPr>
          <p:cNvCxnSpPr>
            <a:cxnSpLocks/>
          </p:cNvCxnSpPr>
          <p:nvPr/>
        </p:nvCxnSpPr>
        <p:spPr>
          <a:xfrm>
            <a:off x="2710438" y="1708153"/>
            <a:ext cx="39697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0206F31-783F-9FF8-FC58-72E09C2BC835}"/>
              </a:ext>
            </a:extLst>
          </p:cNvPr>
          <p:cNvCxnSpPr>
            <a:cxnSpLocks/>
          </p:cNvCxnSpPr>
          <p:nvPr/>
        </p:nvCxnSpPr>
        <p:spPr>
          <a:xfrm>
            <a:off x="2710438" y="2885020"/>
            <a:ext cx="4469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F9E87A9-C891-F541-1F81-DA4DF1F42500}"/>
              </a:ext>
            </a:extLst>
          </p:cNvPr>
          <p:cNvCxnSpPr>
            <a:cxnSpLocks/>
          </p:cNvCxnSpPr>
          <p:nvPr/>
        </p:nvCxnSpPr>
        <p:spPr>
          <a:xfrm>
            <a:off x="2634237" y="4694010"/>
            <a:ext cx="39697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22E12104-B86B-7A26-6132-882A9833D3F4}"/>
              </a:ext>
            </a:extLst>
          </p:cNvPr>
          <p:cNvSpPr txBox="1">
            <a:spLocks/>
          </p:cNvSpPr>
          <p:nvPr/>
        </p:nvSpPr>
        <p:spPr>
          <a:xfrm>
            <a:off x="227775" y="4724244"/>
            <a:ext cx="9144000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성능 평가에 사용하는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G-Eval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평가 기준과의 일관성 유지를 위해 데이터 유형별로 평가 기준을 일부만 수정함 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370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6067443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PPO </a:t>
            </a:r>
            <a:r>
              <a:rPr lang="ko-KR" alt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리소스 소모량 비교</a:t>
            </a:r>
            <a:endParaRPr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1009">
            <a:extLst>
              <a:ext uri="{FF2B5EF4-FFF2-40B4-BE49-F238E27FC236}">
                <a16:creationId xmlns:a16="http://schemas.microsoft.com/office/drawing/2014/main" id="{6E9668FE-D3DA-416B-900E-897DB713609A}"/>
              </a:ext>
            </a:extLst>
          </p:cNvPr>
          <p:cNvGrpSpPr/>
          <p:nvPr/>
        </p:nvGrpSpPr>
        <p:grpSpPr>
          <a:xfrm>
            <a:off x="175905" y="1901374"/>
            <a:ext cx="8792190" cy="876661"/>
            <a:chOff x="1362145" y="1738492"/>
            <a:chExt cx="14056458" cy="1511069"/>
          </a:xfrm>
        </p:grpSpPr>
        <p:pic>
          <p:nvPicPr>
            <p:cNvPr id="6" name="Object 29">
              <a:extLst>
                <a:ext uri="{FF2B5EF4-FFF2-40B4-BE49-F238E27FC236}">
                  <a16:creationId xmlns:a16="http://schemas.microsoft.com/office/drawing/2014/main" id="{760E243C-A2C3-CD9A-1C66-808A0AED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145" y="1738492"/>
              <a:ext cx="14056458" cy="1511069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7B64A53A-92FD-7E47-2563-72EF719828EC}"/>
              </a:ext>
            </a:extLst>
          </p:cNvPr>
          <p:cNvGrpSpPr/>
          <p:nvPr/>
        </p:nvGrpSpPr>
        <p:grpSpPr>
          <a:xfrm>
            <a:off x="180259" y="2871105"/>
            <a:ext cx="4647771" cy="699952"/>
            <a:chOff x="1754899" y="2055256"/>
            <a:chExt cx="13847744" cy="1634283"/>
          </a:xfrm>
        </p:grpSpPr>
        <p:pic>
          <p:nvPicPr>
            <p:cNvPr id="8" name="Object 30">
              <a:extLst>
                <a:ext uri="{FF2B5EF4-FFF2-40B4-BE49-F238E27FC236}">
                  <a16:creationId xmlns:a16="http://schemas.microsoft.com/office/drawing/2014/main" id="{BD1ADCDE-8F81-64DB-4767-7B49FDFEA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4899" y="2055256"/>
              <a:ext cx="13847744" cy="163428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61B4F0-FA0B-C218-E685-7009C5F6591F}"/>
              </a:ext>
            </a:extLst>
          </p:cNvPr>
          <p:cNvSpPr txBox="1"/>
          <p:nvPr/>
        </p:nvSpPr>
        <p:spPr>
          <a:xfrm>
            <a:off x="4854156" y="2944082"/>
            <a:ext cx="41809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Colab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V100에서 OPT-125M 모델로 10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step동안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학습 진행.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2번째 옵션으로 학습을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진행한게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리소스, 시간 대비 가장 효율이 좋음.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어떤 옵션으로 학습을 해도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response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퀄리티는 비슷한 것을 확인.</a:t>
            </a:r>
          </a:p>
        </p:txBody>
      </p:sp>
    </p:spTree>
    <p:extLst>
      <p:ext uri="{BB962C8B-B14F-4D97-AF65-F5344CB8AC3E}">
        <p14:creationId xmlns:p14="http://schemas.microsoft.com/office/powerpoint/2010/main" val="384354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</a:t>
            </a: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r>
              <a:rPr lang="en-US" altLang="ko-KR" sz="2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27775" y="945825"/>
            <a:ext cx="8816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목표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윤리적인 한국어 기반 일상 대화형 챗봇 모델 구현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en-US" altLang="ko-KR" sz="16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</a:t>
            </a:r>
          </a:p>
          <a:p>
            <a:pPr marL="265112" lvl="0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" sz="16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en-US" altLang="ko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GPT4</a:t>
            </a:r>
            <a:r>
              <a:rPr lang="ko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데이터 증강</a:t>
            </a:r>
            <a:endParaRPr lang="en-US" altLang="ko" sz="1600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0" indent="-274638">
              <a:spcBef>
                <a:spcPts val="600"/>
              </a:spcBef>
              <a:buClr>
                <a:schemeClr val="dk1"/>
              </a:buClr>
              <a:buSzPts val="1200"/>
              <a:buChar char="●"/>
            </a:pPr>
            <a:r>
              <a:rPr lang="en-US" altLang="ko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(Reinforce Learning from Human Feedback)</a:t>
            </a:r>
          </a:p>
          <a:p>
            <a:pPr marL="265112" lvl="0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" sz="16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인간 피드백을 기반으로 한 강화학습</a:t>
            </a:r>
            <a:endParaRPr lang="en-US" altLang="ko" sz="1600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0" indent="-274638">
              <a:spcBef>
                <a:spcPts val="600"/>
              </a:spcBef>
              <a:buClr>
                <a:schemeClr val="dk1"/>
              </a:buClr>
              <a:buSzPts val="1200"/>
              <a:buChar char="●"/>
            </a:pPr>
            <a:r>
              <a:rPr lang="en-US" altLang="ko" sz="1600" b="1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lang="en-US" altLang="ko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2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" sz="16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대규모 분산 </a:t>
            </a:r>
            <a:r>
              <a:rPr lang="ko-KR" altLang="en-US" sz="1600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위한 새로운 메모리 최적화 기술</a:t>
            </a:r>
            <a:endParaRPr lang="en-US" altLang="ko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09F390-51CF-AC32-8308-E48B4F46BFF2}"/>
              </a:ext>
            </a:extLst>
          </p:cNvPr>
          <p:cNvSpPr txBox="1">
            <a:spLocks/>
          </p:cNvSpPr>
          <p:nvPr/>
        </p:nvSpPr>
        <p:spPr>
          <a:xfrm>
            <a:off x="359163" y="951870"/>
            <a:ext cx="8243047" cy="213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defTabSz="914400" rtl="0" eaLnBrk="1" latinLnBrk="1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914400" lvl="1" indent="-32385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○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4325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Self-Instruct: Aligning LM with Self Generated Instructions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사람이 직접 학습 데이터를 생성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수집 하는 것은 시간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&amp;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비용의 한계가 있음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따라서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GPT-3.5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와 같은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을 이용하여 합리적인 자원으로 양질의 데이터셋 생성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사람이 필요에 따른 적은 수의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Seed data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를 직접 만들고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이 이를 이용해 데이터 증강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모델이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Instruction &amp; output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쌍을 생성하면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Filtering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과정을 통해 양질의 데이터 선별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124ED-9A48-57F8-CBB9-52FE70976926}"/>
              </a:ext>
            </a:extLst>
          </p:cNvPr>
          <p:cNvSpPr txBox="1"/>
          <p:nvPr/>
        </p:nvSpPr>
        <p:spPr>
          <a:xfrm>
            <a:off x="4837339" y="4373406"/>
            <a:ext cx="4306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* Generated data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에 해당하는 답변은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GPT-3.5 API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를 통해 제작 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C1A0D87-1B0D-69A5-6C24-7955760BADD4}"/>
              </a:ext>
            </a:extLst>
          </p:cNvPr>
          <p:cNvSpPr/>
          <p:nvPr/>
        </p:nvSpPr>
        <p:spPr>
          <a:xfrm>
            <a:off x="4272869" y="3690865"/>
            <a:ext cx="415636" cy="2170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DE9860-4E77-C8C9-DC87-0FF9F6DE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5" y="3177539"/>
            <a:ext cx="3595912" cy="1160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A7298B-7AE6-D222-64AC-21846412E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763" y="3197472"/>
            <a:ext cx="3595912" cy="114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2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Evol</a:t>
            </a: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-Instruct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09F390-51CF-AC32-8308-E48B4F46BFF2}"/>
              </a:ext>
            </a:extLst>
          </p:cNvPr>
          <p:cNvSpPr txBox="1">
            <a:spLocks/>
          </p:cNvSpPr>
          <p:nvPr/>
        </p:nvSpPr>
        <p:spPr>
          <a:xfrm>
            <a:off x="359163" y="951871"/>
            <a:ext cx="8413209" cy="264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defTabSz="914400" rtl="0" eaLnBrk="1" latinLnBrk="1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914400" lvl="1" indent="-32385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○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4325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WizardLM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Empowering Large Language Models to Follow Complex Instructions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-Instruct :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위 논문에서 제안한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언어 모델을 통해 더욱 다양하고 좋은 데이터셋을 생성하는 방법론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      Self-instruct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와 비슷하지만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seed data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에서 대규모의 데이터셋을 증강하는 과정에서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      Prompt engineering</a:t>
            </a:r>
            <a:r>
              <a:rPr lang="ko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 생성 과정 다양화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과정을 통해 더 복잡한 구조의 질 좋은 데이터를 생성함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D964D06-2C37-CB2A-D27C-6800C5A43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7" y="2759323"/>
            <a:ext cx="6910837" cy="1738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07542-B436-1E96-0CB7-441D13D024CD}"/>
              </a:ext>
            </a:extLst>
          </p:cNvPr>
          <p:cNvSpPr txBox="1"/>
          <p:nvPr/>
        </p:nvSpPr>
        <p:spPr>
          <a:xfrm>
            <a:off x="1906850" y="4575766"/>
            <a:ext cx="531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GPT-3.5 API</a:t>
            </a:r>
            <a:r>
              <a:rPr lang="ko-KR" altLang="en-US" sz="1100" b="1" dirty="0">
                <a:latin typeface="나눔고딕" pitchFamily="2" charset="-127"/>
                <a:ea typeface="나눔고딕" pitchFamily="2" charset="-127"/>
              </a:rPr>
              <a:t>로 생성한 한글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100" b="1" dirty="0" err="1"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-Instruct</a:t>
            </a:r>
            <a:r>
              <a:rPr lang="ko-KR" altLang="en-US" sz="1100" b="1" dirty="0">
                <a:latin typeface="나눔고딕" pitchFamily="2" charset="-127"/>
                <a:ea typeface="나눔고딕" pitchFamily="2" charset="-127"/>
              </a:rPr>
              <a:t> 데이터 예시 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(instruction &amp; output)</a:t>
            </a:r>
            <a:endParaRPr lang="ko-KR" altLang="en-US" sz="11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14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 </a:t>
            </a: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과정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550B4-DCE9-79B5-BC4E-5EE533F1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49" y="1310423"/>
            <a:ext cx="6395703" cy="3785452"/>
          </a:xfrm>
          <a:prstGeom prst="rect">
            <a:avLst/>
          </a:prstGeom>
        </p:spPr>
      </p:pic>
      <p:sp>
        <p:nvSpPr>
          <p:cNvPr id="6" name="Google Shape;178;p24">
            <a:extLst>
              <a:ext uri="{FF2B5EF4-FFF2-40B4-BE49-F238E27FC236}">
                <a16:creationId xmlns:a16="http://schemas.microsoft.com/office/drawing/2014/main" id="{67544BF2-8C9E-F60F-A328-01362BF9FF8A}"/>
              </a:ext>
            </a:extLst>
          </p:cNvPr>
          <p:cNvSpPr txBox="1"/>
          <p:nvPr/>
        </p:nvSpPr>
        <p:spPr>
          <a:xfrm>
            <a:off x="474725" y="707441"/>
            <a:ext cx="714527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공개한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 GPT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endParaRPr lang="en-US" altLang="ko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203D12-CD4C-1CDF-E253-7A612F36EE83}"/>
              </a:ext>
            </a:extLst>
          </p:cNvPr>
          <p:cNvSpPr/>
          <p:nvPr/>
        </p:nvSpPr>
        <p:spPr>
          <a:xfrm>
            <a:off x="1407373" y="1310423"/>
            <a:ext cx="347536" cy="163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86498-DC76-E725-E89F-29B26FEC2198}"/>
              </a:ext>
            </a:extLst>
          </p:cNvPr>
          <p:cNvSpPr/>
          <p:nvPr/>
        </p:nvSpPr>
        <p:spPr>
          <a:xfrm>
            <a:off x="3568682" y="1318236"/>
            <a:ext cx="347536" cy="163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AE7AD3-C225-A7A6-8CC8-78E211B4B6D6}"/>
              </a:ext>
            </a:extLst>
          </p:cNvPr>
          <p:cNvSpPr/>
          <p:nvPr/>
        </p:nvSpPr>
        <p:spPr>
          <a:xfrm>
            <a:off x="5677467" y="1318236"/>
            <a:ext cx="347536" cy="163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77416-A979-39D0-BD9D-D734FB82B392}"/>
              </a:ext>
            </a:extLst>
          </p:cNvPr>
          <p:cNvSpPr txBox="1"/>
          <p:nvPr/>
        </p:nvSpPr>
        <p:spPr>
          <a:xfrm>
            <a:off x="1722581" y="1278227"/>
            <a:ext cx="8866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ko-KR" altLang="en-US" sz="10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제작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96AB1-BA01-FA02-997B-3F83A65916AF}"/>
              </a:ext>
            </a:extLst>
          </p:cNvPr>
          <p:cNvSpPr txBox="1"/>
          <p:nvPr/>
        </p:nvSpPr>
        <p:spPr>
          <a:xfrm>
            <a:off x="3886768" y="1272186"/>
            <a:ext cx="13202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모델 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70098D-83CF-4339-5A39-0F4650FAC8A0}"/>
              </a:ext>
            </a:extLst>
          </p:cNvPr>
          <p:cNvSpPr txBox="1"/>
          <p:nvPr/>
        </p:nvSpPr>
        <p:spPr>
          <a:xfrm>
            <a:off x="5983423" y="1272765"/>
            <a:ext cx="13202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강화학습 진행</a:t>
            </a:r>
          </a:p>
        </p:txBody>
      </p:sp>
    </p:spTree>
    <p:extLst>
      <p:ext uri="{BB962C8B-B14F-4D97-AF65-F5344CB8AC3E}">
        <p14:creationId xmlns:p14="http://schemas.microsoft.com/office/powerpoint/2010/main" val="333998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A8DE0-4F87-B54B-379B-F835415E17E6}"/>
              </a:ext>
            </a:extLst>
          </p:cNvPr>
          <p:cNvSpPr txBox="1"/>
          <p:nvPr/>
        </p:nvSpPr>
        <p:spPr>
          <a:xfrm>
            <a:off x="527664" y="2008327"/>
            <a:ext cx="8222053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12.8B SFT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 Reference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 5.8B Reward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모델까지 총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모델을 동시에 작동시켜야 함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학습을 진행 할 때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매우 많은 양의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resource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필요함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. ( 1.3B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VRAM 40GB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이상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E2FC8-EABE-D4E7-7F2A-FBB17A34CEEB}"/>
              </a:ext>
            </a:extLst>
          </p:cNvPr>
          <p:cNvSpPr txBox="1"/>
          <p:nvPr/>
        </p:nvSpPr>
        <p:spPr>
          <a:xfrm>
            <a:off x="728787" y="3240155"/>
            <a:ext cx="7509576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많은 양의 </a:t>
            </a:r>
            <a:r>
              <a:rPr lang="en-US" altLang="ko-KR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VRAM </a:t>
            </a:r>
            <a:r>
              <a:rPr lang="ko-KR" altLang="en-US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소모량을 감당 하기 위하여 여러 개의 </a:t>
            </a:r>
            <a:r>
              <a:rPr lang="en-US" altLang="ko-KR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600" b="1" spc="-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R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사용해야 함</a:t>
            </a:r>
            <a:endParaRPr lang="en-US" altLang="ko-KR" sz="16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9AC16-F245-8598-47A2-9EE2EB0E7AF7}"/>
              </a:ext>
            </a:extLst>
          </p:cNvPr>
          <p:cNvSpPr txBox="1"/>
          <p:nvPr/>
        </p:nvSpPr>
        <p:spPr>
          <a:xfrm>
            <a:off x="527664" y="3708795"/>
            <a:ext cx="7763543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학습을 위해서 여러 개의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사용할 때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병목 현상이 발생</a:t>
            </a:r>
            <a:endParaRPr lang="en-US" altLang="ko-KR" sz="14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분산학습에서 데이터는 분산되지만 모델을 학습 시키기 위한 값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(Optimizer State, Gradient, Parameter)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각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복제해야 해서 메모리가 낭비됨</a:t>
            </a:r>
            <a:endParaRPr lang="en-US" altLang="ko-KR" sz="14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학습에 필요한 시간과 비용이 매우 많이 소모된다는 문제 발생</a:t>
            </a:r>
            <a:endParaRPr lang="en-US" altLang="ko-KR" sz="14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6637CB7-513E-0055-1425-C13D4D3FA439}"/>
              </a:ext>
            </a:extLst>
          </p:cNvPr>
          <p:cNvSpPr/>
          <p:nvPr/>
        </p:nvSpPr>
        <p:spPr>
          <a:xfrm>
            <a:off x="4331176" y="2754737"/>
            <a:ext cx="304799" cy="54414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Google Shape;163;p23">
            <a:extLst>
              <a:ext uri="{FF2B5EF4-FFF2-40B4-BE49-F238E27FC236}">
                <a16:creationId xmlns:a16="http://schemas.microsoft.com/office/drawing/2014/main" id="{E6C7350F-FCF5-51A7-5A2A-EC6A769DD573}"/>
              </a:ext>
            </a:extLst>
          </p:cNvPr>
          <p:cNvSpPr txBox="1"/>
          <p:nvPr/>
        </p:nvSpPr>
        <p:spPr>
          <a:xfrm>
            <a:off x="227775" y="1566611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학습의 문제점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2;p23">
            <a:extLst>
              <a:ext uri="{FF2B5EF4-FFF2-40B4-BE49-F238E27FC236}">
                <a16:creationId xmlns:a16="http://schemas.microsoft.com/office/drawing/2014/main" id="{4EB56A1D-6AA3-B650-45EC-4E64C2442007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E6FE8-A6A4-4BCC-2860-2DD09A5196C0}"/>
              </a:ext>
            </a:extLst>
          </p:cNvPr>
          <p:cNvSpPr txBox="1"/>
          <p:nvPr/>
        </p:nvSpPr>
        <p:spPr>
          <a:xfrm>
            <a:off x="527664" y="1346767"/>
            <a:ext cx="8008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M</a:t>
            </a:r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icrosoft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에서 만든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대규모 분산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딥러닝을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위한 새로운 메모리 최적화 기술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Google Shape;163;p23">
            <a:extLst>
              <a:ext uri="{FF2B5EF4-FFF2-40B4-BE49-F238E27FC236}">
                <a16:creationId xmlns:a16="http://schemas.microsoft.com/office/drawing/2014/main" id="{E58230E9-CEE1-30FB-7D33-C03272B84356}"/>
              </a:ext>
            </a:extLst>
          </p:cNvPr>
          <p:cNvSpPr txBox="1"/>
          <p:nvPr/>
        </p:nvSpPr>
        <p:spPr>
          <a:xfrm>
            <a:off x="227775" y="829002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53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4996</TotalTime>
  <Words>3878</Words>
  <Application>Microsoft Office PowerPoint</Application>
  <PresentationFormat>화면 슬라이드 쇼(16:9)</PresentationFormat>
  <Paragraphs>633</Paragraphs>
  <Slides>42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6" baseType="lpstr">
      <vt:lpstr>Menlo</vt:lpstr>
      <vt:lpstr>Noto Sans Symbols</vt:lpstr>
      <vt:lpstr>NanumGothic</vt:lpstr>
      <vt:lpstr>NanumGothic</vt:lpstr>
      <vt:lpstr>Malgun Gothic</vt:lpstr>
      <vt:lpstr>Malgun Gothic</vt:lpstr>
      <vt:lpstr>바탕</vt:lpstr>
      <vt:lpstr>Arial</vt:lpstr>
      <vt:lpstr>Century Gothic</vt:lpstr>
      <vt:lpstr>Consolas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기반  Anomaly Detection 시스템 개발</dc:title>
  <dc:subject/>
  <dc:creator>임수민</dc:creator>
  <dc:description/>
  <cp:lastModifiedBy>5855</cp:lastModifiedBy>
  <cp:revision>473</cp:revision>
  <dcterms:modified xsi:type="dcterms:W3CDTF">2023-08-14T07:40:38Z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화면 슬라이드 쇼(16:9)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